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63" r:id="rId3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857"/>
    <a:srgbClr val="003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09"/>
    <p:restoredTop sz="94662"/>
  </p:normalViewPr>
  <p:slideViewPr>
    <p:cSldViewPr snapToGrid="0" snapToObjects="1">
      <p:cViewPr>
        <p:scale>
          <a:sx n="132" d="100"/>
          <a:sy n="132" d="100"/>
        </p:scale>
        <p:origin x="1532" y="-4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0CAC1-7E6A-074C-AC52-DBBA785B7846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9F43F-0CBD-7A46-98FB-1E312BF90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833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F43F-0CBD-7A46-98FB-1E312BF90D2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101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915025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DF-C73E-4549-AEAC-9D9AB93CE6F7}" type="datetime1">
              <a:rPr lang="nb-NO" smtClean="0"/>
              <a:t>27.02.2020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408" y="268013"/>
            <a:ext cx="1472104" cy="638242"/>
          </a:xfrm>
        </p:spPr>
        <p:txBody>
          <a:bodyPr/>
          <a:lstStyle>
            <a:lvl1pPr>
              <a:defRPr sz="1500">
                <a:solidFill>
                  <a:srgbClr val="003050"/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309648"/>
            <a:ext cx="5915025" cy="6612630"/>
          </a:xfrm>
        </p:spPr>
        <p:txBody>
          <a:bodyPr/>
          <a:lstStyle>
            <a:lvl1pPr marL="0" indent="0">
              <a:buNone/>
              <a:defRPr>
                <a:latin typeface="Trebuchet MS" charset="0"/>
                <a:ea typeface="Trebuchet MS" charset="0"/>
                <a:cs typeface="Trebuchet MS" charset="0"/>
              </a:defRPr>
            </a:lvl1pPr>
            <a:lvl2pPr>
              <a:defRPr>
                <a:latin typeface="Trebuchet MS" charset="0"/>
                <a:ea typeface="Trebuchet MS" charset="0"/>
                <a:cs typeface="Trebuchet MS" charset="0"/>
              </a:defRPr>
            </a:lvl2pPr>
            <a:lvl3pPr>
              <a:defRPr>
                <a:latin typeface="Trebuchet MS" charset="0"/>
                <a:ea typeface="Trebuchet MS" charset="0"/>
                <a:cs typeface="Trebuchet MS" charset="0"/>
              </a:defRPr>
            </a:lvl3pPr>
            <a:lvl4pPr>
              <a:defRPr>
                <a:latin typeface="Trebuchet MS" charset="0"/>
                <a:ea typeface="Trebuchet MS" charset="0"/>
                <a:cs typeface="Trebuchet MS" charset="0"/>
              </a:defRPr>
            </a:lvl4pPr>
            <a:lvl5pPr>
              <a:defRPr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303" y="268014"/>
            <a:ext cx="2447105" cy="638242"/>
          </a:xfrm>
        </p:spPr>
        <p:txBody>
          <a:bodyPr anchor="ctr">
            <a:normAutofit/>
          </a:bodyPr>
          <a:lstStyle>
            <a:lvl1pPr algn="l">
              <a:defRPr sz="10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DF-C73E-4549-AEAC-9D9AB93CE6F7}" type="datetime1">
              <a:rPr lang="nb-NO" smtClean="0"/>
              <a:t>27.02.2020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16882" y="268013"/>
            <a:ext cx="1369630" cy="638242"/>
          </a:xfrm>
        </p:spPr>
        <p:txBody>
          <a:bodyPr/>
          <a:lstStyle>
            <a:lvl1pPr>
              <a:defRPr sz="1500">
                <a:solidFill>
                  <a:srgbClr val="003050"/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309648"/>
            <a:ext cx="5915025" cy="6612630"/>
          </a:xfrm>
        </p:spPr>
        <p:txBody>
          <a:bodyPr/>
          <a:lstStyle>
            <a:lvl1pPr marL="0" indent="0">
              <a:buNone/>
              <a:defRPr>
                <a:latin typeface="Trebuchet MS" charset="0"/>
                <a:ea typeface="Trebuchet MS" charset="0"/>
                <a:cs typeface="Trebuchet MS" charset="0"/>
              </a:defRPr>
            </a:lvl1pPr>
            <a:lvl2pPr>
              <a:defRPr>
                <a:latin typeface="Trebuchet MS" charset="0"/>
                <a:ea typeface="Trebuchet MS" charset="0"/>
                <a:cs typeface="Trebuchet MS" charset="0"/>
              </a:defRPr>
            </a:lvl2pPr>
            <a:lvl3pPr>
              <a:defRPr>
                <a:latin typeface="Trebuchet MS" charset="0"/>
                <a:ea typeface="Trebuchet MS" charset="0"/>
                <a:cs typeface="Trebuchet MS" charset="0"/>
              </a:defRPr>
            </a:lvl3pPr>
            <a:lvl4pPr>
              <a:defRPr>
                <a:latin typeface="Trebuchet MS" charset="0"/>
                <a:ea typeface="Trebuchet MS" charset="0"/>
                <a:cs typeface="Trebuchet MS" charset="0"/>
              </a:defRPr>
            </a:lvl4pPr>
            <a:lvl5pPr>
              <a:defRPr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2364828" y="268013"/>
            <a:ext cx="0" cy="638242"/>
          </a:xfrm>
          <a:prstGeom prst="line">
            <a:avLst/>
          </a:prstGeom>
          <a:ln w="12700">
            <a:solidFill>
              <a:srgbClr val="0938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59AE-B51A-B843-AB64-C8F7BDA72D08}" type="datetime1">
              <a:rPr lang="nb-NO" smtClean="0"/>
              <a:t>27.02.2020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309648"/>
            <a:ext cx="5915025" cy="6612630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915025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9648"/>
            <a:ext cx="5915025" cy="6612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D2C7DBA7-9B29-A344-9B57-8F61EBB03AF9}" type="datetime1">
              <a:rPr lang="nb-NO" smtClean="0"/>
              <a:t>27.02.2020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000" dirty="0">
                <a:solidFill>
                  <a:srgbClr val="093857"/>
                </a:solidFill>
              </a:rPr>
              <a:t>Førebuing</a:t>
            </a:r>
            <a:r>
              <a:rPr lang="nb-NO" sz="2000" dirty="0"/>
              <a:t> og gjennomføring av møte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1487" y="2427890"/>
            <a:ext cx="5065713" cy="649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900" b="1" dirty="0">
                <a:solidFill>
                  <a:srgbClr val="093857"/>
                </a:solidFill>
              </a:rPr>
              <a:t>Målet med møtet er: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</a:pPr>
            <a:r>
              <a:rPr lang="nn-NO" sz="900" dirty="0"/>
              <a:t>Å sikra framdrift i arbeidet rundt barnet/ungdommen, at dei rette tiltaka vert sette inn så tidleg som mogleg, og at tiltak utan effekt eller negativ effekt vert avslutta. 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</a:pPr>
            <a:r>
              <a:rPr lang="nn-NO" sz="900" dirty="0"/>
              <a:t>Å avklara om det er trong for nye/andre hjelpetiltak rundt barnet/ungdommen, </a:t>
            </a:r>
            <a:r>
              <a:rPr lang="nn-NO" sz="900" dirty="0" err="1"/>
              <a:t>evt</a:t>
            </a:r>
            <a:r>
              <a:rPr lang="nn-NO" sz="900" dirty="0"/>
              <a:t>. evaluera tiltak som allereie er sette i verk.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</a:pPr>
            <a:r>
              <a:rPr lang="nn-NO" sz="900" dirty="0"/>
              <a:t>Å samarbeida med føresette og barnet/ungdommen for å betra situasjonen.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nn-NO" sz="900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n-NO" sz="900" b="1" dirty="0">
                <a:solidFill>
                  <a:srgbClr val="093857"/>
                </a:solidFill>
              </a:rPr>
              <a:t>Hugs: </a:t>
            </a:r>
            <a:r>
              <a:rPr lang="nn-NO" sz="900" dirty="0"/>
              <a:t>Utgangspunktet for samarbeidet er at dei føresette alltid er ein del av løysinga. Dei føresette si oppleving av likeverd og respekt i møta er avgjerande for eit godt samarbeid.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nb-NO" sz="900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900" dirty="0"/>
              <a:t> 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900" b="1" dirty="0">
                <a:solidFill>
                  <a:srgbClr val="093857"/>
                </a:solidFill>
              </a:rPr>
              <a:t>Moment i førebuinga: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900" dirty="0"/>
              <a:t>Rammer rundt møtet: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900" dirty="0"/>
              <a:t>- </a:t>
            </a:r>
            <a:r>
              <a:rPr lang="nb-NO" sz="900" dirty="0" err="1"/>
              <a:t>Stafetthaldar</a:t>
            </a:r>
            <a:r>
              <a:rPr lang="nb-NO" sz="900" dirty="0"/>
              <a:t> inviterer i god tid, bruk stafettloggen til invitasjonen. 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900" dirty="0" smtClean="0"/>
              <a:t>Set </a:t>
            </a:r>
            <a:r>
              <a:rPr lang="nb-NO" sz="900" dirty="0" err="1"/>
              <a:t>eit</a:t>
            </a:r>
            <a:r>
              <a:rPr lang="nb-NO" sz="900" dirty="0"/>
              <a:t> fast tidspunkt for møtet, </a:t>
            </a:r>
            <a:r>
              <a:rPr lang="nn-NO" sz="900" dirty="0"/>
              <a:t>unngå møte som varer meir enn ein time. </a:t>
            </a:r>
            <a:r>
              <a:rPr lang="nb-NO" sz="900" dirty="0"/>
              <a:t> </a:t>
            </a:r>
            <a:endParaRPr lang="nb-NO" sz="900" dirty="0" smtClean="0"/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900" dirty="0" err="1" smtClean="0"/>
              <a:t>Stafetthaldar</a:t>
            </a:r>
            <a:r>
              <a:rPr lang="nb-NO" sz="900" dirty="0" smtClean="0"/>
              <a:t> er </a:t>
            </a:r>
            <a:r>
              <a:rPr lang="nb-NO" sz="900" dirty="0" err="1" smtClean="0"/>
              <a:t>ansvarleg</a:t>
            </a:r>
            <a:r>
              <a:rPr lang="nb-NO" sz="900" dirty="0" smtClean="0"/>
              <a:t> for møteleiing og oppnevner referent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900" dirty="0" err="1" smtClean="0"/>
              <a:t>Stafetthaldar</a:t>
            </a:r>
            <a:r>
              <a:rPr lang="nb-NO" sz="900" dirty="0" smtClean="0"/>
              <a:t> ajourfører stafettloggen</a:t>
            </a:r>
            <a:endParaRPr lang="nb-NO" sz="900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900" dirty="0"/>
              <a:t> 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Førebuing og gjennomføring av møte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2</a:t>
            </a:fld>
            <a:endParaRPr lang="nb-NO"/>
          </a:p>
        </p:txBody>
      </p:sp>
      <p:graphicFrame>
        <p:nvGraphicFramePr>
          <p:cNvPr id="4" name="Plassholder for tabell 3"/>
          <p:cNvGraphicFramePr>
            <a:graphicFrameLocks noGrp="1"/>
          </p:cNvGraphicFramePr>
          <p:nvPr>
            <p:ph type="tbl" sz="quarter" idx="4294967295"/>
            <p:extLst>
              <p:ext uri="{D42A27DB-BD31-4B8C-83A1-F6EECF244321}">
                <p14:modId xmlns:p14="http://schemas.microsoft.com/office/powerpoint/2010/main" val="3430483722"/>
              </p:ext>
            </p:extLst>
          </p:nvPr>
        </p:nvGraphicFramePr>
        <p:xfrm>
          <a:off x="471487" y="1785668"/>
          <a:ext cx="5760000" cy="6896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519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kern="1200" dirty="0">
                          <a:solidFill>
                            <a:schemeClr val="bg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Innleiingsfasen: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85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Velkommen, og kort presentasjon av det som skal </a:t>
                      </a:r>
                      <a:r>
                        <a:rPr lang="nb-NO" sz="900" b="0" dirty="0" err="1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drøftast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i møtet.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Dersom det er nye </a:t>
                      </a:r>
                      <a:r>
                        <a:rPr lang="nb-NO" sz="900" b="0" dirty="0" err="1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deltakarar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="0" dirty="0" err="1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tilstades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skal </a:t>
                      </a:r>
                      <a:r>
                        <a:rPr lang="nb-NO" sz="900" b="0" dirty="0" err="1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dei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="0" dirty="0" err="1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presenterast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og</a:t>
                      </a:r>
                      <a:r>
                        <a:rPr lang="nn-NO" sz="900" b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sjølv seia litt om si rolle.</a:t>
                      </a:r>
                      <a:endParaRPr lang="nb-NO" sz="900" b="0" dirty="0">
                        <a:solidFill>
                          <a:schemeClr val="tx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6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b-NO" sz="900" b="0" dirty="0" err="1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Hovudfasen</a:t>
                      </a:r>
                      <a:r>
                        <a:rPr lang="nb-NO" sz="900" b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85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None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Korleis har det gått med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dei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hjelpetiltaka som er sette i verk? 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endParaRPr lang="nb-NO" sz="9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Lytt til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dei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føresette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og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evt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barnet/ungdommen, få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deira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tankar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og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tilbakemeldingar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.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Resten av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møtedeltakarane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gir tilbakemelding på effekten av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dei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tiltaka som </a:t>
                      </a:r>
                      <a:b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er sette i verk. 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Drøft om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ein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skal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fortsetja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med </a:t>
                      </a:r>
                      <a:r>
                        <a:rPr lang="nb-NO" sz="90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tiltak 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som er sett i verk, og om det eventuelt er andre </a:t>
                      </a:r>
                      <a:b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tiltak </a:t>
                      </a: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som kan vera aktuelle å byrja </a:t>
                      </a:r>
                      <a:r>
                        <a:rPr lang="nn-NO" sz="90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med</a:t>
                      </a:r>
                      <a:r>
                        <a:rPr lang="nn-NO" sz="900" baseline="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jf. Logg.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n-NO" sz="900" baseline="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Drøft felles mål og ønska effekt, drøft mogelegheiter og ulike alternativ.</a:t>
                      </a:r>
                      <a:endParaRPr lang="nb-NO" sz="9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Koordiner tiltaka, slik at det vert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ein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naturleg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framdrift i arbeidet.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Samanfatt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undervegs.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58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b-NO" sz="900" b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Avslutningsfasen: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85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Det er viktig å avslutta samtalen på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ein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god måte.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Ein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sikrar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her at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dei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føresette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kjenner seg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høyrt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og forstått. Legg vekt på å sikra ei felles forståing av situasjonen og kva som skal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gjerast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vidare</a:t>
                      </a: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.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endParaRPr lang="nb-NO" sz="9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Lag eit møtereferat i stafettloggen som viser kva som skal gjerast vidare: 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Kva tiltak skal gjennomførast? 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Trengst det ei styrking av innsatsen gjennom andre/fleire personar?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Tidsfrist for tiltak.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Kven er ansvarlege for dei ulike tiltaka? </a:t>
                      </a:r>
                      <a:b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(Hugs at føresette også kan ha oppgåver dei skal gjennomføra).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Avtal nytt møte.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n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Dersom barnet/ungdommen ikkje er med i møtet, avtal korleis og når vedkomande skal informerast – og kven som skal gjera det.</a:t>
                      </a:r>
                      <a:endParaRPr lang="nb-NO" sz="900" kern="1200" dirty="0">
                        <a:solidFill>
                          <a:schemeClr val="dk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ktangel 1"/>
          <p:cNvSpPr/>
          <p:nvPr/>
        </p:nvSpPr>
        <p:spPr>
          <a:xfrm>
            <a:off x="874986" y="8901381"/>
            <a:ext cx="5108028" cy="458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nb-NO" sz="900" dirty="0">
                <a:latin typeface="Trebuchet MS" charset="0"/>
                <a:ea typeface="Trebuchet MS" charset="0"/>
                <a:cs typeface="Trebuchet MS" charset="0"/>
              </a:rPr>
              <a:t>Be om tilbakemelding </a:t>
            </a:r>
            <a:r>
              <a:rPr lang="nb-NO" sz="900" dirty="0" err="1">
                <a:latin typeface="Trebuchet MS" charset="0"/>
                <a:ea typeface="Trebuchet MS" charset="0"/>
                <a:cs typeface="Trebuchet MS" charset="0"/>
              </a:rPr>
              <a:t>frå</a:t>
            </a:r>
            <a:r>
              <a:rPr lang="nb-NO" sz="9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nb-NO" sz="900" dirty="0" err="1">
                <a:latin typeface="Trebuchet MS" charset="0"/>
                <a:ea typeface="Trebuchet MS" charset="0"/>
                <a:cs typeface="Trebuchet MS" charset="0"/>
              </a:rPr>
              <a:t>føresette</a:t>
            </a:r>
            <a:r>
              <a:rPr lang="nb-NO" sz="900" dirty="0">
                <a:latin typeface="Trebuchet MS" charset="0"/>
                <a:ea typeface="Trebuchet MS" charset="0"/>
                <a:cs typeface="Trebuchet MS" charset="0"/>
              </a:rPr>
              <a:t> og evt. barnet/ungdommen om korleis </a:t>
            </a:r>
            <a:r>
              <a:rPr lang="nb-NO" sz="900" dirty="0" err="1">
                <a:latin typeface="Trebuchet MS" charset="0"/>
                <a:ea typeface="Trebuchet MS" charset="0"/>
                <a:cs typeface="Trebuchet MS" charset="0"/>
              </a:rPr>
              <a:t>dei</a:t>
            </a:r>
            <a:r>
              <a:rPr lang="nb-NO" sz="900" dirty="0">
                <a:latin typeface="Trebuchet MS" charset="0"/>
                <a:ea typeface="Trebuchet MS" charset="0"/>
                <a:cs typeface="Trebuchet MS" charset="0"/>
              </a:rPr>
              <a:t> opplevde møtet  og om du kan </a:t>
            </a:r>
            <a:r>
              <a:rPr lang="nb-NO" sz="900" dirty="0" err="1">
                <a:latin typeface="Trebuchet MS" charset="0"/>
                <a:ea typeface="Trebuchet MS" charset="0"/>
                <a:cs typeface="Trebuchet MS" charset="0"/>
              </a:rPr>
              <a:t>gjera</a:t>
            </a:r>
            <a:r>
              <a:rPr lang="nb-NO" sz="9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nb-NO" sz="900" dirty="0" err="1">
                <a:latin typeface="Trebuchet MS" charset="0"/>
                <a:ea typeface="Trebuchet MS" charset="0"/>
                <a:cs typeface="Trebuchet MS" charset="0"/>
              </a:rPr>
              <a:t>noko</a:t>
            </a:r>
            <a:r>
              <a:rPr lang="nb-NO" sz="900" dirty="0">
                <a:latin typeface="Trebuchet MS" charset="0"/>
                <a:ea typeface="Trebuchet MS" charset="0"/>
                <a:cs typeface="Trebuchet MS" charset="0"/>
              </a:rPr>
              <a:t> annleis til neste treffpunkt. </a:t>
            </a:r>
          </a:p>
        </p:txBody>
      </p:sp>
    </p:spTree>
    <p:extLst>
      <p:ext uri="{BB962C8B-B14F-4D97-AF65-F5344CB8AC3E}">
        <p14:creationId xmlns:p14="http://schemas.microsoft.com/office/powerpoint/2010/main" val="2042272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E3511121-31BD-7A4A-9581-9D478FFE4344}" vid="{7B8E1094-120D-E541-8A36-826EA77A7E5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14744</TotalTime>
  <Words>295</Words>
  <Application>Microsoft Office PowerPoint</Application>
  <PresentationFormat>A4 (210 x 297 mm)</PresentationFormat>
  <Paragraphs>43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Menlo</vt:lpstr>
      <vt:lpstr>Trebuchet MS</vt:lpstr>
      <vt:lpstr>Tw Cen MT</vt:lpstr>
      <vt:lpstr>Office-tema</vt:lpstr>
      <vt:lpstr>Førebuing og gjennomføring av møte</vt:lpstr>
      <vt:lpstr>Førebuing og gjennomføring av møte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Førebuing og gjennomføring av den nødvendige samtalen</dc:title>
  <dc:creator>Steinar Hårde</dc:creator>
  <cp:lastModifiedBy>Staupe, Gunnhild</cp:lastModifiedBy>
  <cp:revision>35</cp:revision>
  <cp:lastPrinted>2018-01-19T10:14:13Z</cp:lastPrinted>
  <dcterms:created xsi:type="dcterms:W3CDTF">2017-10-20T12:15:07Z</dcterms:created>
  <dcterms:modified xsi:type="dcterms:W3CDTF">2020-02-27T14:47:31Z</dcterms:modified>
</cp:coreProperties>
</file>