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3" r:id="rId6"/>
  </p:sldIdLst>
  <p:sldSz cx="9906000" cy="6858000" type="A4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85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/>
    <p:restoredTop sz="94662"/>
  </p:normalViewPr>
  <p:slideViewPr>
    <p:cSldViewPr snapToGrid="0" snapToObjects="1">
      <p:cViewPr varScale="1">
        <p:scale>
          <a:sx n="98" d="100"/>
          <a:sy n="98" d="100"/>
        </p:scale>
        <p:origin x="1200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FECB2-D56A-F64C-9353-46C98DD24AAB}" type="datetimeFigureOut">
              <a:rPr lang="nb-NO" smtClean="0"/>
              <a:t>04.03.2020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4009E-57AB-A043-AA08-8F40196C03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3908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920F989-8EF9-4949-B3E9-4B952E5B7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1082882"/>
            <a:ext cx="5915025" cy="96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EB47BEB-5015-B842-BAB4-BE7AEDE3B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9" y="2309651"/>
            <a:ext cx="8952144" cy="412163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1714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6286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0858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5430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002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</a:lstStyle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3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920F989-8EF9-4949-B3E9-4B952E5B7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1082882"/>
            <a:ext cx="5915025" cy="96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EB47BEB-5015-B842-BAB4-BE7AEDE3B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9" y="2309651"/>
            <a:ext cx="8952144" cy="412163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1714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6286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0858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5430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002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</a:lstStyle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5A2F295-183D-014B-A954-61DAF46EB7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0583" y="32021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48D774F1-9C47-4741-AF79-6D0C26817FBB}"/>
              </a:ext>
            </a:extLst>
          </p:cNvPr>
          <p:cNvSpPr txBox="1"/>
          <p:nvPr userDrawn="1"/>
        </p:nvSpPr>
        <p:spPr>
          <a:xfrm>
            <a:off x="8297876" y="422329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  <p:extLst>
      <p:ext uri="{BB962C8B-B14F-4D97-AF65-F5344CB8AC3E}">
        <p14:creationId xmlns:p14="http://schemas.microsoft.com/office/powerpoint/2010/main" val="6978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920F989-8EF9-4949-B3E9-4B952E5B7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304" y="268013"/>
            <a:ext cx="3919210" cy="638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000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EB47BEB-5015-B842-BAB4-BE7AEDE3B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9" y="1340847"/>
            <a:ext cx="8952144" cy="509043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1714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latin typeface="Trebuchet MS" panose="020B0703020202090204" pitchFamily="34" charset="0"/>
              </a:defRPr>
            </a:lvl1pPr>
            <a:lvl2pPr marL="6286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latin typeface="Trebuchet MS" panose="020B0703020202090204" pitchFamily="34" charset="0"/>
              </a:defRPr>
            </a:lvl2pPr>
            <a:lvl3pPr marL="10858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latin typeface="Trebuchet MS" panose="020B0703020202090204" pitchFamily="34" charset="0"/>
              </a:defRPr>
            </a:lvl3pPr>
            <a:lvl4pPr marL="15430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latin typeface="Trebuchet MS" panose="020B0703020202090204" pitchFamily="34" charset="0"/>
              </a:defRPr>
            </a:lvl4pPr>
            <a:lvl5pPr marL="2000250" indent="-17145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Char char="•"/>
              <a:defRPr sz="1000">
                <a:latin typeface="Trebuchet MS" panose="020B0703020202090204" pitchFamily="34" charset="0"/>
              </a:defRPr>
            </a:lvl5pPr>
          </a:lstStyle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5C1389F3-EDE7-434F-A672-EBEA1FA81609}"/>
              </a:ext>
            </a:extLst>
          </p:cNvPr>
          <p:cNvCxnSpPr/>
          <p:nvPr userDrawn="1"/>
        </p:nvCxnSpPr>
        <p:spPr>
          <a:xfrm>
            <a:off x="2364828" y="268012"/>
            <a:ext cx="0" cy="638242"/>
          </a:xfrm>
          <a:prstGeom prst="line">
            <a:avLst/>
          </a:prstGeom>
          <a:ln w="12700">
            <a:solidFill>
              <a:srgbClr val="0938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884B568-ABE5-0846-9765-32AB50A8B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0583" y="32021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50761E06-99BD-C448-8785-E637F457C118}"/>
              </a:ext>
            </a:extLst>
          </p:cNvPr>
          <p:cNvSpPr txBox="1"/>
          <p:nvPr userDrawn="1"/>
        </p:nvSpPr>
        <p:spPr>
          <a:xfrm>
            <a:off x="8297876" y="422329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  <p:extLst>
      <p:ext uri="{BB962C8B-B14F-4D97-AF65-F5344CB8AC3E}">
        <p14:creationId xmlns:p14="http://schemas.microsoft.com/office/powerpoint/2010/main" val="13237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61CCC86-E3D3-994A-885A-8F440995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1082882"/>
            <a:ext cx="5915025" cy="96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6357DEBA-8D5C-3D48-A585-2C038C7936F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1488" y="376579"/>
            <a:ext cx="381210" cy="552478"/>
          </a:xfrm>
          <a:prstGeom prst="rect">
            <a:avLst/>
          </a:prstGeom>
        </p:spPr>
      </p:pic>
      <p:sp>
        <p:nvSpPr>
          <p:cNvPr id="13" name="TekstSylinder 12">
            <a:extLst>
              <a:ext uri="{FF2B5EF4-FFF2-40B4-BE49-F238E27FC236}">
                <a16:creationId xmlns:a16="http://schemas.microsoft.com/office/drawing/2014/main" id="{53F7B450-4AD4-A948-969D-847F11047EA1}"/>
              </a:ext>
            </a:extLst>
          </p:cNvPr>
          <p:cNvSpPr txBox="1"/>
          <p:nvPr userDrawn="1"/>
        </p:nvSpPr>
        <p:spPr>
          <a:xfrm>
            <a:off x="916198" y="406564"/>
            <a:ext cx="2021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BTI - verktøy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29ECBBCB-9D81-E248-B344-08E97CA77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9" y="2309651"/>
            <a:ext cx="8952144" cy="412163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5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3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rgbClr val="093857"/>
          </a:solidFill>
          <a:latin typeface="Tw Cen MT" panose="020B06020201040206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ncy.helgesen@sveio.kommune.n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0DC82698-A1C4-BC42-80D1-467FCBEB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847614"/>
            <a:ext cx="5915025" cy="968109"/>
          </a:xfrm>
        </p:spPr>
        <p:txBody>
          <a:bodyPr/>
          <a:lstStyle/>
          <a:p>
            <a:r>
              <a:rPr lang="nb-NO" dirty="0"/>
              <a:t>Innsats i BTI – </a:t>
            </a:r>
            <a:r>
              <a:rPr lang="nb-NO" dirty="0" smtClean="0"/>
              <a:t>Psykisk </a:t>
            </a:r>
            <a:r>
              <a:rPr lang="nb-NO" dirty="0" err="1" smtClean="0"/>
              <a:t>helseteneste</a:t>
            </a:r>
            <a:r>
              <a:rPr lang="nb-NO" dirty="0" smtClean="0"/>
              <a:t> </a:t>
            </a:r>
            <a:endParaRPr lang="nb-NO" dirty="0"/>
          </a:p>
        </p:txBody>
      </p:sp>
      <p:graphicFrame>
        <p:nvGraphicFramePr>
          <p:cNvPr id="2" name="Plasshaldar for innhald 1">
            <a:extLst>
              <a:ext uri="{FF2B5EF4-FFF2-40B4-BE49-F238E27FC236}">
                <a16:creationId xmlns:a16="http://schemas.microsoft.com/office/drawing/2014/main" id="{8F8E40DD-7F19-41E9-96A2-BA197BE426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403325"/>
              </p:ext>
            </p:extLst>
          </p:nvPr>
        </p:nvGraphicFramePr>
        <p:xfrm>
          <a:off x="1" y="0"/>
          <a:ext cx="9905999" cy="905675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889633">
                  <a:extLst>
                    <a:ext uri="{9D8B030D-6E8A-4147-A177-3AD203B41FA5}">
                      <a16:colId xmlns:a16="http://schemas.microsoft.com/office/drawing/2014/main" val="68534292"/>
                    </a:ext>
                  </a:extLst>
                </a:gridCol>
                <a:gridCol w="5016366">
                  <a:extLst>
                    <a:ext uri="{9D8B030D-6E8A-4147-A177-3AD203B41FA5}">
                      <a16:colId xmlns:a16="http://schemas.microsoft.com/office/drawing/2014/main" val="2095326009"/>
                    </a:ext>
                  </a:extLst>
                </a:gridCol>
              </a:tblGrid>
              <a:tr h="1655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NAMN</a:t>
                      </a:r>
                      <a:r>
                        <a:rPr lang="nb-NO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PÅ TILTAKET: LÅGTERSKELTENESTE</a:t>
                      </a:r>
                      <a:endParaRPr lang="nn-NO" sz="9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GJELD NIVÅ: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7380755"/>
                  </a:ext>
                </a:extLst>
              </a:tr>
              <a:tr h="11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Aktuell aldersgruppe: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0-18 år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nn-NO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8168020"/>
                  </a:ext>
                </a:extLst>
              </a:tr>
              <a:tr h="1655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Omfang: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Barn, foreldre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lærar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skal i første rekke kontakte helsesøster for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lågterskel-</a:t>
                      </a:r>
                      <a:r>
                        <a:rPr lang="nb-NO" sz="9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samtalar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 det på dette nivået blir oppretta BTI-logg.  Tiltaket er aktuelt når problematikken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tilsynelatande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er av mild karakter.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Lågterskeltiltak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er å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rekne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førebyggjande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og behov/verknad blir evaluert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fortløpande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Dersom barnet/ungdommen treng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meir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omfattande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hjelpetiltak tar helsesøster kontakt med psykiatrisk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sjukepleiar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som i samarbeid med foreldre/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føresette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vil kartlegge i høve til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psykiske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vanskane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 er aktuelle,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prøve ut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lågterskel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-tiltak.  Både heim, skule/barnehage, vennekrets og barnet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sjølv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kan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lågterskel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-tiltak handle om.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Foreldre kan få rettleiing både av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helsesjukepleiar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spesialsjukepleiar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psykisk helse i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korleis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sjølv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kan hjelpe barn som er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engstelege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Kontaktperson i tenesta: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Nancy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Bøhn Helgesen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e-post: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hlinkClick r:id="rId2"/>
                        </a:rPr>
                        <a:t>nancy.helgesen@sveio.kommune.no</a:t>
                      </a:r>
                      <a:endParaRPr lang="nn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5906897"/>
                  </a:ext>
                </a:extLst>
              </a:tr>
              <a:tr h="343743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Omtale av tiltaket: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Etter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tilmelding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til psykiatrisk 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sjukepleiar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blir det gjort  kartleggingssamtale  med barnet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føresette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Det kan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vera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naudsynt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med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fleire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samtalar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å avdekke kjernen i det barnet slit psykisk med, då relasjonen og barnet si tillit er svært viktig . S</a:t>
                      </a:r>
                      <a:r>
                        <a:rPr kumimoji="0" lang="nb-NO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amtykke</a:t>
                      </a:r>
                      <a:r>
                        <a:rPr kumimoji="0" lang="nb-NO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nb-NO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frå</a:t>
                      </a:r>
                      <a:r>
                        <a:rPr kumimoji="0" lang="nb-NO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foreldre/</a:t>
                      </a:r>
                      <a:r>
                        <a:rPr kumimoji="0" lang="nb-NO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føresette</a:t>
                      </a:r>
                      <a:r>
                        <a:rPr kumimoji="0" lang="nb-NO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skal ligge føre når psykiatrisk </a:t>
                      </a:r>
                      <a:r>
                        <a:rPr kumimoji="0" lang="nb-NO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sjukepleiar</a:t>
                      </a:r>
                      <a:r>
                        <a:rPr kumimoji="0" lang="nb-NO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blir kopla inn med tiltak til barn/unge under 16 år.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Av k</a:t>
                      </a:r>
                      <a:r>
                        <a:rPr lang="nb-NO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artleggingsverktøy  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blir i ulik grad og omfang nytta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følgande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skjema: DAWBA - Utvikling og trivsel (innkomst-kartlegging barn/unge), CDI - Avkryssingsskjema der barn skal beskrive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korleis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på ulike område har hatt det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siste vekene, Psykologisk førstehjelp –skjema (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Grøne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raude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tankar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MADRS -depresjonsskala, CORS -skala for endringsvurdering barn/unge, «Følelser er noe som bor i kroppen vår» (kor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ulike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følelsar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?), KATE-barn og KATE-foreldre (kartlegging av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traumeerfaringar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Dersom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lågterskel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-tiltak eller andre tiltak i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kommunehelsetenesta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ikkje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medfører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betring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barnet/ungdommen, kan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spesialsjukepleiar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psykisk helse hjelpe til med henvising til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spesialisthelsetenesta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(BUP) via fastlegen til barnet/ungdommen.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Spesialsjukepleiar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psykisk helse skriv uttale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vedkommande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tiltak som er prøvde i kommunen, og  som blir lagt ved henvising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frå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fastlegen til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spesialisthelsetenesta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72806"/>
                  </a:ext>
                </a:extLst>
              </a:tr>
            </a:tbl>
          </a:graphicData>
        </a:graphic>
      </p:graphicFrame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B4D995D-695D-8B41-8FE9-94D9E93DD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pPr/>
              <a:t>1</a:t>
            </a:fld>
            <a:endParaRPr lang="nb-NO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250F8906-0716-4A95-8627-EABF0AA20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555472"/>
              </p:ext>
            </p:extLst>
          </p:nvPr>
        </p:nvGraphicFramePr>
        <p:xfrm>
          <a:off x="9791299" y="9076622"/>
          <a:ext cx="195216" cy="58699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7608">
                  <a:extLst>
                    <a:ext uri="{9D8B030D-6E8A-4147-A177-3AD203B41FA5}">
                      <a16:colId xmlns:a16="http://schemas.microsoft.com/office/drawing/2014/main" val="1036057054"/>
                    </a:ext>
                  </a:extLst>
                </a:gridCol>
                <a:gridCol w="97608">
                  <a:extLst>
                    <a:ext uri="{9D8B030D-6E8A-4147-A177-3AD203B41FA5}">
                      <a16:colId xmlns:a16="http://schemas.microsoft.com/office/drawing/2014/main" val="11220624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547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115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443809"/>
                  </a:ext>
                </a:extLst>
              </a:tr>
              <a:tr h="2927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50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82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CC68415A-3BA7-9347-A78F-F61BEFE0C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1400" dirty="0"/>
              <a:t>Innsats i BTI </a:t>
            </a:r>
            <a:r>
              <a:rPr lang="nb-NO" sz="1400" dirty="0" smtClean="0"/>
              <a:t>– Psykisk </a:t>
            </a:r>
            <a:r>
              <a:rPr lang="nb-NO" sz="1400" dirty="0" err="1" smtClean="0"/>
              <a:t>helseteneste</a:t>
            </a:r>
            <a:endParaRPr lang="nb-NO" sz="1400" dirty="0"/>
          </a:p>
        </p:txBody>
      </p:sp>
      <p:graphicFrame>
        <p:nvGraphicFramePr>
          <p:cNvPr id="2" name="Plasshaldar for innhald 1">
            <a:extLst>
              <a:ext uri="{FF2B5EF4-FFF2-40B4-BE49-F238E27FC236}">
                <a16:creationId xmlns:a16="http://schemas.microsoft.com/office/drawing/2014/main" id="{548D0A16-A5C4-48ED-AADE-03537C7BF5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219123"/>
              </p:ext>
            </p:extLst>
          </p:nvPr>
        </p:nvGraphicFramePr>
        <p:xfrm>
          <a:off x="471721" y="735712"/>
          <a:ext cx="8951912" cy="616343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475956">
                  <a:extLst>
                    <a:ext uri="{9D8B030D-6E8A-4147-A177-3AD203B41FA5}">
                      <a16:colId xmlns:a16="http://schemas.microsoft.com/office/drawing/2014/main" val="894205529"/>
                    </a:ext>
                  </a:extLst>
                </a:gridCol>
                <a:gridCol w="4475956">
                  <a:extLst>
                    <a:ext uri="{9D8B030D-6E8A-4147-A177-3AD203B41FA5}">
                      <a16:colId xmlns:a16="http://schemas.microsoft.com/office/drawing/2014/main" val="809366895"/>
                    </a:ext>
                  </a:extLst>
                </a:gridCol>
              </a:tblGrid>
              <a:tr h="341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NAMN PÅ TILTAKET</a:t>
                      </a:r>
                      <a:r>
                        <a:rPr lang="nn-N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SAMTALAR  med psykiatrisk sjukepleiar barn/unge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9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Tilbod</a:t>
                      </a:r>
                      <a:r>
                        <a:rPr lang="nb-NO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til  barn  </a:t>
                      </a:r>
                      <a:r>
                        <a:rPr lang="nb-NO" sz="9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frå</a:t>
                      </a:r>
                      <a:r>
                        <a:rPr lang="nb-NO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barnehagealder til og med 18 år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GJELD NIVÅ:2</a:t>
                      </a:r>
                      <a:endParaRPr lang="nn-NO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290051"/>
                  </a:ext>
                </a:extLst>
              </a:tr>
              <a:tr h="341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Aktuell aldersgruppe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- Barn  0-4 år:  foreldresamtaler/rettleiing.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- Barn / unge 4-18år: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Individualsamtale +  tilbod om foreldrerettleiing  og familiesamtalar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nb-NO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Frå</a:t>
                      </a:r>
                      <a:r>
                        <a:rPr kumimoji="0" lang="nb-NO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 18  år kan </a:t>
                      </a:r>
                      <a:r>
                        <a:rPr kumimoji="0" lang="nb-NO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ein</a:t>
                      </a:r>
                      <a:r>
                        <a:rPr kumimoji="0" lang="nb-NO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 får </a:t>
                      </a:r>
                      <a:r>
                        <a:rPr kumimoji="0" lang="nb-NO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tilbod</a:t>
                      </a:r>
                      <a:r>
                        <a:rPr kumimoji="0" lang="nb-NO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 om samtaler med psykiatrisk </a:t>
                      </a:r>
                      <a:r>
                        <a:rPr kumimoji="0" lang="nb-NO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sjukepleiar</a:t>
                      </a:r>
                      <a:r>
                        <a:rPr kumimoji="0" lang="nb-NO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 for </a:t>
                      </a:r>
                      <a:r>
                        <a:rPr kumimoji="0" lang="nb-NO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vaksne</a:t>
                      </a:r>
                      <a:endParaRPr lang="nn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nn-NO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898536"/>
                  </a:ext>
                </a:extLst>
              </a:tr>
              <a:tr h="341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Omfang: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Tal på samtalar vil variere alt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etter kva problemstillinga gjeld og kva behov barnet /familien har for oppfølging.  Tidleg hjelp /støtte  er hovudmålet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Kontaktperson i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tenesta: Nancy Bøhn Helgesen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e-post: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nancy.helgesen@sveio.kommune.no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422998"/>
                  </a:ext>
                </a:extLst>
              </a:tr>
              <a:tr h="317950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Omtale av tiltaket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Psykiatrisk sjukepleiar  for barn/unge har fast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kontortid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på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ungdomsskulen,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og på barneskulane etter behov 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Samtaleoppfølging med barn som har psykiske vanskar av ulik grad og karakter etter  førespurnad frå foreldre, eller barnet sjølv kan ta kontakt.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Foreldre skal gi samtykkje når barnet er under 16 år, når psykiatrisk sjukepleiar skal inn med tiltak.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 samtalen med psykiatrisk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sjukepleiar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blir det først  lagt vekt på å etablere 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god relasjon, og kartlegge kva det er barnet  slit med psykisk.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Tett samarbeid med foreldra/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føresette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blir vektlagt, og er laga rutine for.  Barn og foreldre  kan også få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tilbod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om samtaler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saman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, og/eller foreldrerettleiing.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Psyk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sjukepleiar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nyttar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ulike verktøy i arbeidet  der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metodane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 stor grad er baserte på prinsippa i kognitive terapi. Barnet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sjølv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får lære seg 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måtar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å mestre sine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vanskar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, og styrke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sjølvfølelsen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sjølvbiletet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– slik at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vidare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 større grad skal kunne takle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utfordringar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møter på i livet.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Normalisering av ulike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følelsar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situasjonar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møter på både som barn, ungdom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vaksen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– er også viktig formidling i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samtalane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Når livssituasjonen i barnet sitt liv er kompleks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vanskeleg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, 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anten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fordi barnet/den unge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sjølv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lever i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vanskelege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kår eller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sjølv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eller familie er ramma av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alvorlege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sjukdommar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(fysiske eller psykiske), er det svært viktig at barnet/den unge blir sett av hjelpeapparatet og får den oppfølginga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har behov for.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Foreldre skal alltid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kontaktast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dersom barnet/den unge slit med psykiske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vanskar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, med unntak av saker der det gjeld vold/overgrep.  Då er barnevernet/politiet første instans som skal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kontaktast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023533"/>
                  </a:ext>
                </a:extLst>
              </a:tr>
            </a:tbl>
          </a:graphicData>
        </a:graphic>
      </p:graphicFrame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BE2C9-43A0-0C47-BC9E-57C7458E7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356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CC68415A-3BA7-9347-A78F-F61BEFE0C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1400" dirty="0"/>
              <a:t>Innsats i BTI </a:t>
            </a:r>
            <a:r>
              <a:rPr lang="nb-NO" sz="1400" dirty="0" smtClean="0"/>
              <a:t>– Psykisk </a:t>
            </a:r>
            <a:r>
              <a:rPr lang="nb-NO" sz="1400" dirty="0" err="1" smtClean="0"/>
              <a:t>helseteneste</a:t>
            </a:r>
            <a:endParaRPr lang="nb-NO" sz="14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BE2C9-43A0-0C47-BC9E-57C7458E7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pPr/>
              <a:t>3</a:t>
            </a:fld>
            <a:endParaRPr lang="nb-NO" dirty="0"/>
          </a:p>
        </p:txBody>
      </p:sp>
      <p:graphicFrame>
        <p:nvGraphicFramePr>
          <p:cNvPr id="10" name="Plasshaldar for innhald 9">
            <a:extLst>
              <a:ext uri="{FF2B5EF4-FFF2-40B4-BE49-F238E27FC236}">
                <a16:creationId xmlns:a16="http://schemas.microsoft.com/office/drawing/2014/main" id="{DAA863F9-2819-4434-9AFD-9E6A6D71B9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402327"/>
              </p:ext>
            </p:extLst>
          </p:nvPr>
        </p:nvGraphicFramePr>
        <p:xfrm>
          <a:off x="0" y="1212784"/>
          <a:ext cx="9933272" cy="334636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947444">
                  <a:extLst>
                    <a:ext uri="{9D8B030D-6E8A-4147-A177-3AD203B41FA5}">
                      <a16:colId xmlns:a16="http://schemas.microsoft.com/office/drawing/2014/main" val="1819844230"/>
                    </a:ext>
                  </a:extLst>
                </a:gridCol>
                <a:gridCol w="4985828">
                  <a:extLst>
                    <a:ext uri="{9D8B030D-6E8A-4147-A177-3AD203B41FA5}">
                      <a16:colId xmlns:a16="http://schemas.microsoft.com/office/drawing/2014/main" val="2158443450"/>
                    </a:ext>
                  </a:extLst>
                </a:gridCol>
              </a:tblGrid>
              <a:tr h="32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NAMN PÅ </a:t>
                      </a:r>
                      <a:r>
                        <a:rPr lang="nn-N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TILTAKET: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PEACE Foreldrekurs «</a:t>
                      </a:r>
                      <a:r>
                        <a:rPr lang="nb-NO" sz="9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Korleis</a:t>
                      </a:r>
                      <a:r>
                        <a:rPr lang="nb-N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hjelpe </a:t>
                      </a:r>
                      <a:r>
                        <a:rPr lang="nb-NO" sz="9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engstelege</a:t>
                      </a:r>
                      <a:r>
                        <a:rPr lang="nb-N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barn»</a:t>
                      </a:r>
                      <a:endParaRPr lang="nn-NO" sz="9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GJELD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NIVÅ:0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69529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Aktuell aldersgruppe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– 18 år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978677"/>
                  </a:ext>
                </a:extLst>
              </a:tr>
              <a:tr h="584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Omfang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Psykisk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helseteneste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saman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med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foreldrerettleiar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(Helsestasjonen) arrangerer 2 gonger i året kurs for alle foreldre + tilsette som arbeider med barn/unge.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Kontaktperson i tenesta: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Nancy Bøhn Helgesen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e-post: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nancy.helgesen@sveio.kommune.no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726213"/>
                  </a:ext>
                </a:extLst>
              </a:tr>
              <a:tr h="211201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Omtale av tiltaket: </a:t>
                      </a:r>
                      <a:endParaRPr lang="nn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PEACE er </a:t>
                      </a:r>
                      <a:r>
                        <a:rPr lang="nb-NO" sz="9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eit</a:t>
                      </a: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rettleiingsprogram som </a:t>
                      </a:r>
                      <a:r>
                        <a:rPr lang="nb-NO" sz="9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handlar</a:t>
                      </a: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om </a:t>
                      </a:r>
                      <a:r>
                        <a:rPr lang="nb-NO" sz="9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korleis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kan hjelpe og støtte barn som har angst, til å mestre det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er redde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for.Opplæring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mestringsstrategiar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korleis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kan lage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plan for eksponeringstrening.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Foreldre kan også få denne undervisninga individuelt i samtale med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spesialsjukepleiar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psykisk helse eller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helsesjukepleiarane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(nivå 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Viser også til «Psykologisk førstehjelp» –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sjølvhjelpsverktøy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for å lære barn å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setje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ord på, og sortere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vanskelege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tankar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følelsar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.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Helsesjukepleiarane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har ansvar for denne undervisninga til :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Elevar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på 5. trinn og 8. trinn i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skulen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(4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undervisningstimar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) og i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klassar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etter behov. Ressursteamet har undervisning for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førskulebarn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barnehagane</a:t>
                      </a:r>
                      <a:r>
                        <a:rPr lang="nb-NO" sz="9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.  </a:t>
                      </a: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959379"/>
                  </a:ext>
                </a:extLst>
              </a:tr>
            </a:tbl>
          </a:graphicData>
        </a:graphic>
      </p:graphicFrame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B21683A8-0962-4F7E-B5D9-721D73FC9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859899"/>
              </p:ext>
            </p:extLst>
          </p:nvPr>
        </p:nvGraphicFramePr>
        <p:xfrm>
          <a:off x="0" y="4417996"/>
          <a:ext cx="9906000" cy="264628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975782">
                  <a:extLst>
                    <a:ext uri="{9D8B030D-6E8A-4147-A177-3AD203B41FA5}">
                      <a16:colId xmlns:a16="http://schemas.microsoft.com/office/drawing/2014/main" val="454218613"/>
                    </a:ext>
                  </a:extLst>
                </a:gridCol>
                <a:gridCol w="4930218">
                  <a:extLst>
                    <a:ext uri="{9D8B030D-6E8A-4147-A177-3AD203B41FA5}">
                      <a16:colId xmlns:a16="http://schemas.microsoft.com/office/drawing/2014/main" val="2809592827"/>
                    </a:ext>
                  </a:extLst>
                </a:gridCol>
              </a:tblGrid>
              <a:tr h="41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NAMN PÅ TILTAKET: </a:t>
                      </a:r>
                      <a:endParaRPr lang="nn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GRUPPER FOR BARN SOM PÅRØRANDE</a:t>
                      </a:r>
                      <a:endParaRPr lang="nn-NO" sz="9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GJELD NIVÅ:2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597766"/>
                  </a:ext>
                </a:extLst>
              </a:tr>
              <a:tr h="207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Aktuell aldersgruppe: 0-18 år</a:t>
                      </a:r>
                      <a:endParaRPr lang="nn-NO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076731"/>
                  </a:ext>
                </a:extLst>
              </a:tr>
              <a:tr h="467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Omfang: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Når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fleire barn er i ein belastande livssituasjon, kan dei ha nytte av å treffast i gruppe.  Slike grupper blir starta etter behov. Tal på gruppetreff: 6-10</a:t>
                      </a:r>
                      <a:endParaRPr lang="nn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Kontaktperson i tenesta: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Nancy Bøhn Helgesen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e-post: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nancy.helgesen@sveio.kommune.no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627928"/>
                  </a:ext>
                </a:extLst>
              </a:tr>
              <a:tr h="155776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Omtale av tiltaket: </a:t>
                      </a:r>
                      <a:endParaRPr lang="nn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Det blir sett opp barnegrupper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etter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førespurnad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og behov når det blir vurdert som relevant tiltak</a:t>
                      </a:r>
                      <a:endParaRPr lang="nn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Belastningar</a:t>
                      </a: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som </a:t>
                      </a:r>
                      <a:r>
                        <a:rPr lang="nb-NO" sz="9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gjer</a:t>
                      </a: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barn til </a:t>
                      </a:r>
                      <a:r>
                        <a:rPr lang="nb-NO" sz="9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pårørande</a:t>
                      </a: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kan handle om </a:t>
                      </a:r>
                      <a:r>
                        <a:rPr lang="nb-NO" sz="9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alvorleg</a:t>
                      </a: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fysisk eller psykisk sjukdom i nær familie, psykososiale </a:t>
                      </a:r>
                      <a:r>
                        <a:rPr lang="nb-NO" sz="9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vanskar</a:t>
                      </a: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 heimen, dødsfall, rus, samlivsbrudd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eller anna som kan </a:t>
                      </a:r>
                      <a:r>
                        <a:rPr lang="nb-NO" sz="9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gjera</a:t>
                      </a: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barndom og oppvekst strevsom, ustabil og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utrygg i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livsfase/periode.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 ei gruppe der barn er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pårørande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, vil dette tiltaket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vera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samarbeid mellom helsesøster og psykiatrisk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sjukepleiar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.  Gruppetreffa vil ha ulike tema som skal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styrkje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sjølvbilete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sjølvkjensle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,  mestringsevne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ikkje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minst skal barna føle seg sett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høyrt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, og få støtte og omsorg i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svært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krevjande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livssituasjon.  Slike grupper kan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vera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avlastande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tiltak for foreldre/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føresette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vanskeleg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livssituasjon – ved å vite at det også er andre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vaksne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som ivaretar barna.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Veiledningssenteret for </a:t>
                      </a:r>
                      <a:r>
                        <a:rPr lang="nb-NO" sz="9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pårørande</a:t>
                      </a:r>
                      <a:r>
                        <a:rPr lang="nb-NO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 Haugesund tilbyr også samtalegrupper for barn. </a:t>
                      </a:r>
                      <a:r>
                        <a:rPr lang="nb-NO" sz="9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Ta  gjerne kontakt med </a:t>
                      </a:r>
                      <a:r>
                        <a:rPr lang="nb-NO" sz="900" b="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spesialsjukepleiar</a:t>
                      </a:r>
                      <a:r>
                        <a:rPr lang="nb-NO" sz="9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psykisk helse for henvising til  veiledningssenteret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257244"/>
                  </a:ext>
                </a:extLst>
              </a:tr>
            </a:tbl>
          </a:graphicData>
        </a:graphic>
      </p:graphicFrame>
      <p:sp>
        <p:nvSpPr>
          <p:cNvPr id="12" name="Rectangle 1">
            <a:extLst>
              <a:ext uri="{FF2B5EF4-FFF2-40B4-BE49-F238E27FC236}">
                <a16:creationId xmlns:a16="http://schemas.microsoft.com/office/drawing/2014/main" id="{E8DBA3E2-86FC-4B77-A694-6FD36D88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3489325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2640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CC68415A-3BA7-9347-A78F-F61BEFE0C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1400" dirty="0"/>
              <a:t>Innsats i BTI </a:t>
            </a:r>
            <a:r>
              <a:rPr lang="nb-NO" sz="1400" dirty="0" smtClean="0"/>
              <a:t>– Psykisk </a:t>
            </a:r>
            <a:r>
              <a:rPr lang="nb-NO" sz="1400" dirty="0" err="1" smtClean="0"/>
              <a:t>helseteneste</a:t>
            </a:r>
            <a:endParaRPr lang="nb-NO" sz="14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BE2C9-43A0-0C47-BC9E-57C7458E7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E8DBA3E2-86FC-4B77-A694-6FD36D88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3489325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graphicFrame>
        <p:nvGraphicFramePr>
          <p:cNvPr id="6" name="Plasshaldar for innhald 5">
            <a:extLst>
              <a:ext uri="{FF2B5EF4-FFF2-40B4-BE49-F238E27FC236}">
                <a16:creationId xmlns:a16="http://schemas.microsoft.com/office/drawing/2014/main" id="{65D59BBA-FF44-4F33-BF19-9CC25CDFDB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601555"/>
              </p:ext>
            </p:extLst>
          </p:nvPr>
        </p:nvGraphicFramePr>
        <p:xfrm>
          <a:off x="622076" y="1244156"/>
          <a:ext cx="8650736" cy="465051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325368">
                  <a:extLst>
                    <a:ext uri="{9D8B030D-6E8A-4147-A177-3AD203B41FA5}">
                      <a16:colId xmlns:a16="http://schemas.microsoft.com/office/drawing/2014/main" val="11689217"/>
                    </a:ext>
                  </a:extLst>
                </a:gridCol>
                <a:gridCol w="4325368">
                  <a:extLst>
                    <a:ext uri="{9D8B030D-6E8A-4147-A177-3AD203B41FA5}">
                      <a16:colId xmlns:a16="http://schemas.microsoft.com/office/drawing/2014/main" val="1329010382"/>
                    </a:ext>
                  </a:extLst>
                </a:gridCol>
              </a:tblGrid>
              <a:tr h="163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NAMN PÅ TILTAKET: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NETTVERKSARBEID</a:t>
                      </a:r>
                      <a:r>
                        <a:rPr lang="nb-NO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- ANSVARSGRUPPE</a:t>
                      </a:r>
                      <a:endParaRPr lang="nn-NO" sz="9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55" marR="660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GJELD NIVÅ:2</a:t>
                      </a:r>
                      <a:endParaRPr lang="nn-NO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55" marR="660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316353"/>
                  </a:ext>
                </a:extLst>
              </a:tr>
              <a:tr h="489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Aktuell aldersgruppe: 0-18 år. 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55" marR="660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55" marR="660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676863"/>
                  </a:ext>
                </a:extLst>
              </a:tr>
              <a:tr h="3263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Omfang: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2-4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gonger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årleg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ved oppfølging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frå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to  eller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fleire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instansar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tverrfagleg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samarbeid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55" marR="660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Kontaktperson i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Psykisk helseteneste: 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e-post: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Nancy Bøhn Helgesen 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55" marR="660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856889"/>
                  </a:ext>
                </a:extLst>
              </a:tr>
              <a:tr h="342717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Omtale av tiltaket: </a:t>
                      </a:r>
                      <a:endParaRPr lang="nn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Når barn/ unge har oppfølging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frå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 to eller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fleire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instansar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kan det være nyttig for barnet/familien og for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som arbeider med barnet at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har ansvarsgruppemøter 2-4 gonger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årleg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der alle samlast.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set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opp felles mål og tiltak, og dokumenterer kven som har ansvar for kva. Dette blir evaluert på neste møte.  Ansvarsgruppe er primært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førebyggande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helsetiltak, og blir oppretta av helse-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sjukepleiar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, barnevern eller Psykisk helse.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Det blir i kvar enkelt-sak vurdert om det i tillegg til BTI-stafettlogg for barnet/ungdommen, skal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opprettast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individuell plan og/eller ansvarsgruppe.  Barn og unge som har tiltak i Psykisk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helseteneste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, helsestasjon eller barnevern vil alltid ha journal i tillegg til stafett-loggen.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055" marR="660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075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94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CC68415A-3BA7-9347-A78F-F61BEFE0C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1400" dirty="0"/>
              <a:t>Innsats i </a:t>
            </a:r>
            <a:r>
              <a:rPr lang="nb-NO" sz="1400" dirty="0" smtClean="0"/>
              <a:t>Psykisk </a:t>
            </a:r>
            <a:r>
              <a:rPr lang="nb-NO" sz="1400" dirty="0" err="1" smtClean="0"/>
              <a:t>helseteneste</a:t>
            </a:r>
            <a:endParaRPr lang="nb-NO" sz="14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BE2C9-43A0-0C47-BC9E-57C7458E7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pPr/>
              <a:t>5</a:t>
            </a:fld>
            <a:endParaRPr lang="nb-NO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E8DBA3E2-86FC-4B77-A694-6FD36D88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3489325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graphicFrame>
        <p:nvGraphicFramePr>
          <p:cNvPr id="7" name="Plasshaldar for innhald 6">
            <a:extLst>
              <a:ext uri="{FF2B5EF4-FFF2-40B4-BE49-F238E27FC236}">
                <a16:creationId xmlns:a16="http://schemas.microsoft.com/office/drawing/2014/main" id="{380CD9D0-3024-4260-918A-44F22F8CA2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557482"/>
              </p:ext>
            </p:extLst>
          </p:nvPr>
        </p:nvGraphicFramePr>
        <p:xfrm>
          <a:off x="471488" y="1395664"/>
          <a:ext cx="8951912" cy="373796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475956">
                  <a:extLst>
                    <a:ext uri="{9D8B030D-6E8A-4147-A177-3AD203B41FA5}">
                      <a16:colId xmlns:a16="http://schemas.microsoft.com/office/drawing/2014/main" val="1441109254"/>
                    </a:ext>
                  </a:extLst>
                </a:gridCol>
                <a:gridCol w="4475956">
                  <a:extLst>
                    <a:ext uri="{9D8B030D-6E8A-4147-A177-3AD203B41FA5}">
                      <a16:colId xmlns:a16="http://schemas.microsoft.com/office/drawing/2014/main" val="2466554518"/>
                    </a:ext>
                  </a:extLst>
                </a:gridCol>
              </a:tblGrid>
              <a:tr h="1106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NAMN PÅ TILTAKET</a:t>
                      </a:r>
                      <a:r>
                        <a:rPr lang="nn-N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PSYKOSOSIAL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KRISEHJELP</a:t>
                      </a:r>
                      <a:r>
                        <a:rPr lang="nb-NO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BARN/UNGE</a:t>
                      </a:r>
                      <a:endParaRPr lang="nn-NO" sz="9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GJELD NIVÅ:2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62626"/>
                  </a:ext>
                </a:extLst>
              </a:tr>
              <a:tr h="134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Aktuell aldersgruppe: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0-18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ÅR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59753"/>
                  </a:ext>
                </a:extLst>
              </a:tr>
              <a:tr h="2088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Omfang: Etter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behov, blir vurdert fortløpande i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kvar enkelt-sak</a:t>
                      </a:r>
                      <a:endParaRPr lang="nn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Kontaktperson i tenesta: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Bente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Hovland Johannessen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e-post: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bente.h.johannessen@sveio.kommune.no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23107"/>
                  </a:ext>
                </a:extLst>
              </a:tr>
              <a:tr h="129937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Omtale av tiltaket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Viser til Plan for psykososialt kriseteam (PSK-planen).  Planen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blir rullert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årleg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, og er å finne i kvalitetssystemet.</a:t>
                      </a:r>
                      <a:endParaRPr lang="nb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Når </a:t>
                      </a:r>
                      <a:r>
                        <a:rPr lang="nb-NO" sz="9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familie</a:t>
                      </a: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er ramma av ei krise, er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det viktig å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vera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merksam på at barna også blir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ivaretekne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og får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naudsynt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oppfølging.  Ofte vil det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vera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nokon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 familien som kan ivareta omsorg for barna. 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Nokre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barn/unge kan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vera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meir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sårbare enn andre,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anten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ved at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er få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personar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 familien eller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kan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vera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tilflytta – og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ikkje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ha andre familie-medlemmer i nærleiken.  Det kan også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vera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barn/unge i familie som har eller har hatt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mykje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belastning i livet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frå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før.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Når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nokon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med barn i familien er ramma av krise, er det i alle høve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muleg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å vise til at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dei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kan få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tilbod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om krisehjelp også for barna.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Viktige stikkord når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skal støtte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nokon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 krise: NÆRLEIK – OMSORG – KONTAKT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Viser elles til «Plan for psykososialt krisearbeid» (PSK-planen) .  Denne blir rullert og oppdatert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årleg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, og liste med aktuelle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samarbeidspartar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+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telefonnr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er vedlagt planen.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5" marR="68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423565"/>
                  </a:ext>
                </a:extLst>
              </a:tr>
            </a:tbl>
          </a:graphicData>
        </a:graphic>
      </p:graphicFrame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2708E4A3-5F00-42AD-81E3-E99A346DA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25731"/>
              </p:ext>
            </p:extLst>
          </p:nvPr>
        </p:nvGraphicFramePr>
        <p:xfrm>
          <a:off x="-1" y="8114098"/>
          <a:ext cx="9593348" cy="1456509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796674">
                  <a:extLst>
                    <a:ext uri="{9D8B030D-6E8A-4147-A177-3AD203B41FA5}">
                      <a16:colId xmlns:a16="http://schemas.microsoft.com/office/drawing/2014/main" val="960413209"/>
                    </a:ext>
                  </a:extLst>
                </a:gridCol>
                <a:gridCol w="4796674">
                  <a:extLst>
                    <a:ext uri="{9D8B030D-6E8A-4147-A177-3AD203B41FA5}">
                      <a16:colId xmlns:a16="http://schemas.microsoft.com/office/drawing/2014/main" val="2172661700"/>
                    </a:ext>
                  </a:extLst>
                </a:gridCol>
              </a:tblGrid>
              <a:tr h="9848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NAMN PÅ TILTAKET: PEACE</a:t>
                      </a:r>
                      <a:r>
                        <a:rPr lang="nb-NO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– Foreldrerettleiing </a:t>
                      </a:r>
                      <a:r>
                        <a:rPr lang="nb-NO" sz="9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ift</a:t>
                      </a:r>
                      <a:r>
                        <a:rPr lang="nb-NO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barn med angst</a:t>
                      </a:r>
                      <a:endParaRPr lang="nb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Individuelt og som kurs</a:t>
                      </a:r>
                      <a:endParaRPr lang="nn-NO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GJELD NIVÅ:2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116207"/>
                  </a:ext>
                </a:extLst>
              </a:tr>
              <a:tr h="2847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Aktuell aldersgruppe:  0-18 år</a:t>
                      </a:r>
                      <a:endParaRPr lang="nn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15289"/>
                  </a:ext>
                </a:extLst>
              </a:tr>
              <a:tr h="5477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Omfang: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Individuelt: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2-5 samtalar, I gruppe: 2 kursdagar</a:t>
                      </a:r>
                      <a:endParaRPr lang="nn-NO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Kontaktperson i tenesta: 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Nancy Bøhn Helgesen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e-post: </a:t>
                      </a: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nancy.helgesen@sveio.kommune.no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060841"/>
                  </a:ext>
                </a:extLst>
              </a:tr>
              <a:tr h="99006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Omtale av tiltaket: PEACE er eit tiltak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som både psykiatrisk sjukepleiar og helsesøster (foreldrerettleiar) kan tilby familiar når barn er engstelige, når angsten til barnet går ut over dagleg </a:t>
                      </a:r>
                      <a:r>
                        <a:rPr lang="nn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fungering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.  Det er viktig at barn får hjelp til å lære seg å takle det dei er engstelege for.  Det kan ofte vera heilt vanlege, kvardagslege situasjonar – eller det kan vera dei har opplevd </a:t>
                      </a:r>
                      <a:r>
                        <a:rPr lang="nn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traumer</a:t>
                      </a: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, noko dei har fått med seg frå media, film eller andre stader, og som kan vera vanskeleg å forstå eller distansere seg frå.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Det skal vera låg terskel for å ta kontakt og spør etter hjelp til barna når dei  er engstelege,  og det finns gode hjelpetiltak som foreldra/føresette sjølv kan bruke.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PEACE-rettleiing kan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få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anten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individuelt eller i gruppe (2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kursdagar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n-NO" sz="9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Psykiatrisk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sjukepleiar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og helsesøster har fått opplæring i PEACE-programmet i </a:t>
                      </a:r>
                      <a:r>
                        <a:rPr lang="nb-NO" sz="9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Bup</a:t>
                      </a:r>
                      <a:r>
                        <a:rPr lang="nb-NO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(Barne- og ungdomspsykiatrisk avdeling, Helse fonna)</a:t>
                      </a:r>
                      <a:endParaRPr lang="nn-NO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104" marR="36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538010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F2DDB795-DE5B-4A56-846D-79443E330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1159242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47629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TI Liggende mal" id="{9FAEF6F7-882E-AD47-9A88-04CEE0288DFF}" vid="{AB9927B5-7497-614E-87F0-00FF7468430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BTI Liggende mal</Template>
  <TotalTime>905</TotalTime>
  <Words>1790</Words>
  <Application>Microsoft Office PowerPoint</Application>
  <PresentationFormat>A4 (210 x 297 mm)</PresentationFormat>
  <Paragraphs>180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Tw Cen MT</vt:lpstr>
      <vt:lpstr>Office-tema</vt:lpstr>
      <vt:lpstr>Innsats i BTI – Psykisk helseteneste </vt:lpstr>
      <vt:lpstr>Innsats i BTI – Psykisk helseteneste</vt:lpstr>
      <vt:lpstr>Innsats i BTI – Psykisk helseteneste</vt:lpstr>
      <vt:lpstr>Innsats i BTI – Psykisk helseteneste</vt:lpstr>
      <vt:lpstr>Innsats i Psykisk helseteneste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Innsats i BTI – Barnevern</dc:title>
  <dc:creator>Mone Nilsen</dc:creator>
  <cp:lastModifiedBy>Staupe, Gunnhild</cp:lastModifiedBy>
  <cp:revision>72</cp:revision>
  <cp:lastPrinted>2020-02-17T14:28:44Z</cp:lastPrinted>
  <dcterms:created xsi:type="dcterms:W3CDTF">2018-02-07T12:42:47Z</dcterms:created>
  <dcterms:modified xsi:type="dcterms:W3CDTF">2020-03-04T12:56:25Z</dcterms:modified>
</cp:coreProperties>
</file>