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7" r:id="rId2"/>
    <p:sldId id="263" r:id="rId3"/>
  </p:sldIdLst>
  <p:sldSz cx="6858000" cy="9906000" type="A4"/>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857"/>
    <a:srgbClr val="003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n stil, ingen rutenet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Ingen stil, tabellrutenet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8"/>
    <p:restoredTop sz="94662"/>
  </p:normalViewPr>
  <p:slideViewPr>
    <p:cSldViewPr snapToGrid="0" snapToObjects="1">
      <p:cViewPr>
        <p:scale>
          <a:sx n="212" d="100"/>
          <a:sy n="212" d="100"/>
        </p:scale>
        <p:origin x="-144" y="-45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80CAC1-7E6A-074C-AC52-DBBA785B7846}" type="datetimeFigureOut">
              <a:rPr lang="nb-NO" smtClean="0"/>
              <a:t>14.01.2020</a:t>
            </a:fld>
            <a:endParaRPr lang="nb-NO"/>
          </a:p>
        </p:txBody>
      </p:sp>
      <p:sp>
        <p:nvSpPr>
          <p:cNvPr id="4" name="Plassholder for lysbilde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99F43F-0CBD-7A46-98FB-1E312BF90D2E}" type="slidenum">
              <a:rPr lang="nb-NO" smtClean="0"/>
              <a:t>‹#›</a:t>
            </a:fld>
            <a:endParaRPr lang="nb-NO"/>
          </a:p>
        </p:txBody>
      </p:sp>
    </p:spTree>
    <p:extLst>
      <p:ext uri="{BB962C8B-B14F-4D97-AF65-F5344CB8AC3E}">
        <p14:creationId xmlns:p14="http://schemas.microsoft.com/office/powerpoint/2010/main" val="898330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F799F43F-0CBD-7A46-98FB-1E312BF90D2E}" type="slidenum">
              <a:rPr lang="nb-NO" smtClean="0"/>
              <a:t>1</a:t>
            </a:fld>
            <a:endParaRPr lang="nb-NO"/>
          </a:p>
        </p:txBody>
      </p:sp>
    </p:spTree>
    <p:extLst>
      <p:ext uri="{BB962C8B-B14F-4D97-AF65-F5344CB8AC3E}">
        <p14:creationId xmlns:p14="http://schemas.microsoft.com/office/powerpoint/2010/main" val="1431011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471487" y="1082881"/>
            <a:ext cx="5915025" cy="968109"/>
          </a:xfrm>
        </p:spPr>
        <p:txBody>
          <a:bodyPr anchor="b">
            <a:normAutofit/>
          </a:bodyPr>
          <a:lstStyle>
            <a:lvl1pPr algn="l">
              <a:defRPr sz="2500"/>
            </a:lvl1pPr>
          </a:lstStyle>
          <a:p>
            <a:r>
              <a:rPr lang="nb-NO"/>
              <a:t>Klikk for å redigere tittelstil</a:t>
            </a:r>
            <a:endParaRPr lang="en-US" dirty="0"/>
          </a:p>
        </p:txBody>
      </p:sp>
      <p:sp>
        <p:nvSpPr>
          <p:cNvPr id="4" name="Date Placeholder 3"/>
          <p:cNvSpPr>
            <a:spLocks noGrp="1"/>
          </p:cNvSpPr>
          <p:nvPr>
            <p:ph type="dt" sz="half" idx="10"/>
          </p:nvPr>
        </p:nvSpPr>
        <p:spPr/>
        <p:txBody>
          <a:bodyPr/>
          <a:lstStyle/>
          <a:p>
            <a:fld id="{38A14DDF-C73E-4549-AEAC-9D9AB93CE6F7}" type="datetime1">
              <a:rPr lang="nb-NO" smtClean="0"/>
              <a:t>14.01.2020</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a:xfrm>
            <a:off x="4914408" y="268013"/>
            <a:ext cx="1472104" cy="638242"/>
          </a:xfrm>
        </p:spPr>
        <p:txBody>
          <a:bodyPr/>
          <a:lstStyle>
            <a:lvl1pPr>
              <a:defRPr sz="1500">
                <a:solidFill>
                  <a:srgbClr val="003050"/>
                </a:solidFill>
                <a:latin typeface="Menlo" charset="0"/>
                <a:ea typeface="Menlo" charset="0"/>
                <a:cs typeface="Menlo" charset="0"/>
              </a:defRPr>
            </a:lvl1pPr>
          </a:lstStyle>
          <a:p>
            <a:fld id="{DEA1F9D1-67BB-5340-8EDA-DECB2854205C}" type="slidenum">
              <a:rPr lang="nb-NO" smtClean="0"/>
              <a:pPr/>
              <a:t>‹#›</a:t>
            </a:fld>
            <a:endParaRPr lang="nb-NO" dirty="0"/>
          </a:p>
        </p:txBody>
      </p:sp>
      <p:sp>
        <p:nvSpPr>
          <p:cNvPr id="12" name="Plassholder for tekst 11"/>
          <p:cNvSpPr>
            <a:spLocks noGrp="1"/>
          </p:cNvSpPr>
          <p:nvPr>
            <p:ph type="body" sz="quarter" idx="14"/>
          </p:nvPr>
        </p:nvSpPr>
        <p:spPr>
          <a:xfrm>
            <a:off x="471487" y="2309648"/>
            <a:ext cx="5915025" cy="6612630"/>
          </a:xfrm>
        </p:spPr>
        <p:txBody>
          <a:bodyPr/>
          <a:lstStyle>
            <a:lvl1pPr marL="0" indent="0">
              <a:buNone/>
              <a:defRPr>
                <a:latin typeface="Trebuchet MS" charset="0"/>
                <a:ea typeface="Trebuchet MS" charset="0"/>
                <a:cs typeface="Trebuchet MS" charset="0"/>
              </a:defRPr>
            </a:lvl1pPr>
            <a:lvl2pPr>
              <a:defRPr>
                <a:latin typeface="Trebuchet MS" charset="0"/>
                <a:ea typeface="Trebuchet MS" charset="0"/>
                <a:cs typeface="Trebuchet MS" charset="0"/>
              </a:defRPr>
            </a:lvl2pPr>
            <a:lvl3pPr>
              <a:defRPr>
                <a:latin typeface="Trebuchet MS" charset="0"/>
                <a:ea typeface="Trebuchet MS" charset="0"/>
                <a:cs typeface="Trebuchet MS" charset="0"/>
              </a:defRPr>
            </a:lvl3pPr>
            <a:lvl4pPr>
              <a:defRPr>
                <a:latin typeface="Trebuchet MS" charset="0"/>
                <a:ea typeface="Trebuchet MS" charset="0"/>
                <a:cs typeface="Trebuchet MS" charset="0"/>
              </a:defRPr>
            </a:lvl4pPr>
            <a:lvl5pPr>
              <a:defRPr>
                <a:latin typeface="Trebuchet MS" charset="0"/>
                <a:ea typeface="Trebuchet MS" charset="0"/>
                <a:cs typeface="Trebuchet MS"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2467303" y="268014"/>
            <a:ext cx="2720647" cy="638242"/>
          </a:xfrm>
        </p:spPr>
        <p:txBody>
          <a:bodyPr anchor="ctr">
            <a:normAutofit/>
          </a:bodyPr>
          <a:lstStyle>
            <a:lvl1pPr algn="l">
              <a:defRPr sz="1000"/>
            </a:lvl1pPr>
          </a:lstStyle>
          <a:p>
            <a:r>
              <a:rPr lang="nb-NO" dirty="0"/>
              <a:t>Klikk for å redigere tittelstil</a:t>
            </a:r>
            <a:endParaRPr lang="en-US" dirty="0"/>
          </a:p>
        </p:txBody>
      </p:sp>
      <p:sp>
        <p:nvSpPr>
          <p:cNvPr id="4" name="Date Placeholder 3"/>
          <p:cNvSpPr>
            <a:spLocks noGrp="1"/>
          </p:cNvSpPr>
          <p:nvPr>
            <p:ph type="dt" sz="half" idx="10"/>
          </p:nvPr>
        </p:nvSpPr>
        <p:spPr/>
        <p:txBody>
          <a:bodyPr/>
          <a:lstStyle/>
          <a:p>
            <a:fld id="{38A14DDF-C73E-4549-AEAC-9D9AB93CE6F7}" type="datetime1">
              <a:rPr lang="nb-NO" smtClean="0"/>
              <a:t>14.01.2020</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a:xfrm>
            <a:off x="5292540" y="268013"/>
            <a:ext cx="1093971" cy="638242"/>
          </a:xfrm>
        </p:spPr>
        <p:txBody>
          <a:bodyPr/>
          <a:lstStyle>
            <a:lvl1pPr>
              <a:defRPr sz="1500">
                <a:solidFill>
                  <a:srgbClr val="003050"/>
                </a:solidFill>
                <a:latin typeface="Menlo" charset="0"/>
                <a:ea typeface="Menlo" charset="0"/>
                <a:cs typeface="Menlo" charset="0"/>
              </a:defRPr>
            </a:lvl1pPr>
          </a:lstStyle>
          <a:p>
            <a:fld id="{DEA1F9D1-67BB-5340-8EDA-DECB2854205C}" type="slidenum">
              <a:rPr lang="nb-NO" smtClean="0"/>
              <a:pPr/>
              <a:t>‹#›</a:t>
            </a:fld>
            <a:endParaRPr lang="nb-NO" dirty="0"/>
          </a:p>
        </p:txBody>
      </p:sp>
      <p:sp>
        <p:nvSpPr>
          <p:cNvPr id="12" name="Plassholder for tekst 11"/>
          <p:cNvSpPr>
            <a:spLocks noGrp="1"/>
          </p:cNvSpPr>
          <p:nvPr>
            <p:ph type="body" sz="quarter" idx="14"/>
          </p:nvPr>
        </p:nvSpPr>
        <p:spPr>
          <a:xfrm>
            <a:off x="471487" y="2309648"/>
            <a:ext cx="5915025" cy="6612630"/>
          </a:xfrm>
        </p:spPr>
        <p:txBody>
          <a:bodyPr/>
          <a:lstStyle>
            <a:lvl1pPr marL="0" indent="0">
              <a:buNone/>
              <a:defRPr>
                <a:latin typeface="Trebuchet MS" charset="0"/>
                <a:ea typeface="Trebuchet MS" charset="0"/>
                <a:cs typeface="Trebuchet MS" charset="0"/>
              </a:defRPr>
            </a:lvl1pPr>
            <a:lvl2pPr>
              <a:defRPr>
                <a:latin typeface="Trebuchet MS" charset="0"/>
                <a:ea typeface="Trebuchet MS" charset="0"/>
                <a:cs typeface="Trebuchet MS" charset="0"/>
              </a:defRPr>
            </a:lvl2pPr>
            <a:lvl3pPr>
              <a:defRPr>
                <a:latin typeface="Trebuchet MS" charset="0"/>
                <a:ea typeface="Trebuchet MS" charset="0"/>
                <a:cs typeface="Trebuchet MS" charset="0"/>
              </a:defRPr>
            </a:lvl3pPr>
            <a:lvl4pPr>
              <a:defRPr>
                <a:latin typeface="Trebuchet MS" charset="0"/>
                <a:ea typeface="Trebuchet MS" charset="0"/>
                <a:cs typeface="Trebuchet MS" charset="0"/>
              </a:defRPr>
            </a:lvl4pPr>
            <a:lvl5pPr>
              <a:defRPr>
                <a:latin typeface="Trebuchet MS" charset="0"/>
                <a:ea typeface="Trebuchet MS" charset="0"/>
                <a:cs typeface="Trebuchet MS"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cxnSp>
        <p:nvCxnSpPr>
          <p:cNvPr id="8" name="Rett linje 7"/>
          <p:cNvCxnSpPr/>
          <p:nvPr userDrawn="1"/>
        </p:nvCxnSpPr>
        <p:spPr>
          <a:xfrm>
            <a:off x="2364828" y="268013"/>
            <a:ext cx="0" cy="638242"/>
          </a:xfrm>
          <a:prstGeom prst="line">
            <a:avLst/>
          </a:prstGeom>
          <a:ln w="12700">
            <a:solidFill>
              <a:srgbClr val="093857"/>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4" name="Date Placeholder 3"/>
          <p:cNvSpPr>
            <a:spLocks noGrp="1"/>
          </p:cNvSpPr>
          <p:nvPr>
            <p:ph type="dt" sz="half" idx="10"/>
          </p:nvPr>
        </p:nvSpPr>
        <p:spPr/>
        <p:txBody>
          <a:bodyPr/>
          <a:lstStyle/>
          <a:p>
            <a:fld id="{C5DE59AE-B51A-B843-AB64-C8F7BDA72D08}" type="datetime1">
              <a:rPr lang="nb-NO" smtClean="0"/>
              <a:t>14.01.2020</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EA1F9D1-67BB-5340-8EDA-DECB2854205C}" type="slidenum">
              <a:rPr lang="nb-NO" smtClean="0"/>
              <a:t>‹#›</a:t>
            </a:fld>
            <a:endParaRPr lang="nb-NO" dirty="0"/>
          </a:p>
        </p:txBody>
      </p:sp>
      <p:sp>
        <p:nvSpPr>
          <p:cNvPr id="12" name="Plassholder for tabell 11"/>
          <p:cNvSpPr>
            <a:spLocks noGrp="1"/>
          </p:cNvSpPr>
          <p:nvPr>
            <p:ph type="tbl" sz="quarter" idx="13"/>
          </p:nvPr>
        </p:nvSpPr>
        <p:spPr>
          <a:xfrm>
            <a:off x="471487" y="2309648"/>
            <a:ext cx="5915025" cy="6612630"/>
          </a:xfrm>
        </p:spPr>
        <p:txBody>
          <a:bodyPr/>
          <a:lstStyle/>
          <a:p>
            <a:r>
              <a:rPr lang="nb-NO"/>
              <a:t>Klikk ikonet for å legge til en tabell</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e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1082881"/>
            <a:ext cx="5915025" cy="968109"/>
          </a:xfrm>
          <a:prstGeom prst="rect">
            <a:avLst/>
          </a:prstGeom>
        </p:spPr>
        <p:txBody>
          <a:bodyPr vert="horz" lIns="91440" tIns="45720" rIns="91440" bIns="45720" rtlCol="0" anchor="b">
            <a:normAutofit/>
          </a:bodyPr>
          <a:lstStyle/>
          <a:p>
            <a:r>
              <a:rPr lang="nb-NO" dirty="0"/>
              <a:t>Klikk for å redigere tittelstil</a:t>
            </a:r>
            <a:endParaRPr lang="en-US" dirty="0"/>
          </a:p>
        </p:txBody>
      </p:sp>
      <p:sp>
        <p:nvSpPr>
          <p:cNvPr id="3" name="Text Placeholder 2"/>
          <p:cNvSpPr>
            <a:spLocks noGrp="1"/>
          </p:cNvSpPr>
          <p:nvPr>
            <p:ph type="body" idx="1"/>
          </p:nvPr>
        </p:nvSpPr>
        <p:spPr>
          <a:xfrm>
            <a:off x="471488" y="2309648"/>
            <a:ext cx="5915025" cy="6612631"/>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latin typeface="Tw Cen MT" charset="0"/>
                <a:ea typeface="Tw Cen MT" charset="0"/>
                <a:cs typeface="Tw Cen MT" charset="0"/>
              </a:defRPr>
            </a:lvl1pPr>
          </a:lstStyle>
          <a:p>
            <a:fld id="{D2C7DBA7-9B29-A344-9B57-8F61EBB03AF9}" type="datetime1">
              <a:rPr lang="nb-NO" smtClean="0"/>
              <a:t>14.01.2020</a:t>
            </a:fld>
            <a:endParaRPr lang="nb-NO"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latin typeface="Menlo" charset="0"/>
                <a:ea typeface="Menlo" charset="0"/>
                <a:cs typeface="Menlo" charset="0"/>
              </a:defRPr>
            </a:lvl1pPr>
          </a:lstStyle>
          <a:p>
            <a:endParaRPr lang="nb-NO" dirty="0"/>
          </a:p>
        </p:txBody>
      </p:sp>
      <p:sp>
        <p:nvSpPr>
          <p:cNvPr id="6" name="Slide Number Placeholder 5"/>
          <p:cNvSpPr>
            <a:spLocks noGrp="1"/>
          </p:cNvSpPr>
          <p:nvPr>
            <p:ph type="sldNum" sz="quarter" idx="4"/>
          </p:nvPr>
        </p:nvSpPr>
        <p:spPr>
          <a:xfrm>
            <a:off x="4843463" y="320210"/>
            <a:ext cx="1543050" cy="527403"/>
          </a:xfrm>
          <a:prstGeom prst="rect">
            <a:avLst/>
          </a:prstGeom>
        </p:spPr>
        <p:txBody>
          <a:bodyPr vert="horz" lIns="91440" tIns="45720" rIns="91440" bIns="45720" rtlCol="0" anchor="ctr"/>
          <a:lstStyle>
            <a:lvl1pPr algn="r">
              <a:defRPr sz="1500">
                <a:solidFill>
                  <a:srgbClr val="003050"/>
                </a:solidFill>
                <a:latin typeface="Trebuchet MS" charset="0"/>
                <a:ea typeface="Trebuchet MS" charset="0"/>
                <a:cs typeface="Trebuchet MS" charset="0"/>
              </a:defRPr>
            </a:lvl1pPr>
          </a:lstStyle>
          <a:p>
            <a:fld id="{DEA1F9D1-67BB-5340-8EDA-DECB2854205C}" type="slidenum">
              <a:rPr lang="nb-NO" smtClean="0"/>
              <a:pPr/>
              <a:t>‹#›</a:t>
            </a:fld>
            <a:endParaRPr lang="nb-NO" dirty="0"/>
          </a:p>
        </p:txBody>
      </p:sp>
      <p:pic>
        <p:nvPicPr>
          <p:cNvPr id="9" name="Bilde 8"/>
          <p:cNvPicPr>
            <a:picLocks noChangeAspect="1"/>
          </p:cNvPicPr>
          <p:nvPr userDrawn="1"/>
        </p:nvPicPr>
        <p:blipFill>
          <a:blip r:embed="rId5"/>
          <a:stretch>
            <a:fillRect/>
          </a:stretch>
        </p:blipFill>
        <p:spPr>
          <a:xfrm>
            <a:off x="471488" y="376578"/>
            <a:ext cx="381210" cy="552479"/>
          </a:xfrm>
          <a:prstGeom prst="rect">
            <a:avLst/>
          </a:prstGeom>
        </p:spPr>
      </p:pic>
      <p:sp>
        <p:nvSpPr>
          <p:cNvPr id="10" name="TekstSylinder 9"/>
          <p:cNvSpPr txBox="1"/>
          <p:nvPr userDrawn="1"/>
        </p:nvSpPr>
        <p:spPr>
          <a:xfrm>
            <a:off x="916198" y="406564"/>
            <a:ext cx="2021840" cy="323165"/>
          </a:xfrm>
          <a:prstGeom prst="rect">
            <a:avLst/>
          </a:prstGeom>
          <a:noFill/>
        </p:spPr>
        <p:txBody>
          <a:bodyPr wrap="square" rtlCol="0">
            <a:spAutoFit/>
          </a:bodyPr>
          <a:lstStyle/>
          <a:p>
            <a:r>
              <a:rPr lang="nb-NO" sz="1500" dirty="0">
                <a:solidFill>
                  <a:srgbClr val="003050"/>
                </a:solidFill>
                <a:latin typeface="Trebuchet MS" charset="0"/>
                <a:ea typeface="Trebuchet MS" charset="0"/>
                <a:cs typeface="Trebuchet MS" charset="0"/>
              </a:rPr>
              <a:t>BTI - verktøy</a:t>
            </a:r>
          </a:p>
        </p:txBody>
      </p:sp>
      <p:sp>
        <p:nvSpPr>
          <p:cNvPr id="12" name="TekstSylinder 11"/>
          <p:cNvSpPr txBox="1"/>
          <p:nvPr userDrawn="1"/>
        </p:nvSpPr>
        <p:spPr>
          <a:xfrm>
            <a:off x="5260756" y="422328"/>
            <a:ext cx="1125757" cy="323165"/>
          </a:xfrm>
          <a:prstGeom prst="rect">
            <a:avLst/>
          </a:prstGeom>
          <a:noFill/>
        </p:spPr>
        <p:txBody>
          <a:bodyPr wrap="square" rtlCol="0">
            <a:spAutoFit/>
          </a:bodyPr>
          <a:lstStyle/>
          <a:p>
            <a:r>
              <a:rPr lang="nb-NO" sz="1500" dirty="0">
                <a:solidFill>
                  <a:srgbClr val="003050"/>
                </a:solidFill>
                <a:latin typeface="Trebuchet MS" charset="0"/>
                <a:ea typeface="Trebuchet MS" charset="0"/>
                <a:cs typeface="Trebuchet MS" charset="0"/>
              </a:rPr>
              <a:t>Side</a:t>
            </a:r>
          </a:p>
        </p:txBody>
      </p:sp>
    </p:spTree>
    <p:extLst>
      <p:ext uri="{BB962C8B-B14F-4D97-AF65-F5344CB8AC3E}">
        <p14:creationId xmlns:p14="http://schemas.microsoft.com/office/powerpoint/2010/main" val="280605657"/>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Lst>
  <p:hf hdr="0" ftr="0" dt="0"/>
  <p:txStyles>
    <p:titleStyle>
      <a:lvl1pPr algn="l" defTabSz="685800" rtl="0" eaLnBrk="1" latinLnBrk="0" hangingPunct="1">
        <a:lnSpc>
          <a:spcPct val="90000"/>
        </a:lnSpc>
        <a:spcBef>
          <a:spcPct val="0"/>
        </a:spcBef>
        <a:buNone/>
        <a:defRPr sz="2500" kern="1200">
          <a:solidFill>
            <a:srgbClr val="003050"/>
          </a:solidFill>
          <a:latin typeface="Tw Cen MT" charset="0"/>
          <a:ea typeface="Tw Cen MT" charset="0"/>
          <a:cs typeface="Tw Cen MT" charset="0"/>
        </a:defRPr>
      </a:lvl1pPr>
    </p:titleStyle>
    <p:bodyStyle>
      <a:lvl1pPr marL="171450" indent="-171450" algn="l" defTabSz="685800" rtl="0" eaLnBrk="1" latinLnBrk="0" hangingPunct="1">
        <a:lnSpc>
          <a:spcPct val="150000"/>
        </a:lnSpc>
        <a:spcBef>
          <a:spcPts val="750"/>
        </a:spcBef>
        <a:spcAft>
          <a:spcPts val="500"/>
        </a:spcAft>
        <a:buFont typeface="Arial" panose="020B0604020202020204" pitchFamily="34" charset="0"/>
        <a:buChar char="•"/>
        <a:defRPr sz="1000" kern="1200">
          <a:solidFill>
            <a:schemeClr val="tx1"/>
          </a:solidFill>
          <a:latin typeface="Trebuchet MS" charset="0"/>
          <a:ea typeface="Trebuchet MS" charset="0"/>
          <a:cs typeface="Trebuchet MS" charset="0"/>
        </a:defRPr>
      </a:lvl1pPr>
      <a:lvl2pPr marL="514350" indent="-171450" algn="l" defTabSz="685800" rtl="0" eaLnBrk="1" latinLnBrk="0" hangingPunct="1">
        <a:lnSpc>
          <a:spcPct val="150000"/>
        </a:lnSpc>
        <a:spcBef>
          <a:spcPts val="375"/>
        </a:spcBef>
        <a:spcAft>
          <a:spcPts val="500"/>
        </a:spcAft>
        <a:buFont typeface="Arial" panose="020B0604020202020204" pitchFamily="34" charset="0"/>
        <a:buChar char="•"/>
        <a:defRPr sz="1000" kern="1200">
          <a:solidFill>
            <a:schemeClr val="tx1"/>
          </a:solidFill>
          <a:latin typeface="Trebuchet MS" charset="0"/>
          <a:ea typeface="Trebuchet MS" charset="0"/>
          <a:cs typeface="Trebuchet MS" charset="0"/>
        </a:defRPr>
      </a:lvl2pPr>
      <a:lvl3pPr marL="857250" indent="-171450" algn="l" defTabSz="685800" rtl="0" eaLnBrk="1" latinLnBrk="0" hangingPunct="1">
        <a:lnSpc>
          <a:spcPct val="150000"/>
        </a:lnSpc>
        <a:spcBef>
          <a:spcPts val="375"/>
        </a:spcBef>
        <a:spcAft>
          <a:spcPts val="500"/>
        </a:spcAft>
        <a:buFont typeface="Arial" panose="020B0604020202020204" pitchFamily="34" charset="0"/>
        <a:buChar char="•"/>
        <a:defRPr sz="1000" kern="1200">
          <a:solidFill>
            <a:schemeClr val="tx1"/>
          </a:solidFill>
          <a:latin typeface="Trebuchet MS" charset="0"/>
          <a:ea typeface="Trebuchet MS" charset="0"/>
          <a:cs typeface="Trebuchet MS" charset="0"/>
        </a:defRPr>
      </a:lvl3pPr>
      <a:lvl4pPr marL="1200150" indent="-171450" algn="l" defTabSz="685800" rtl="0" eaLnBrk="1" latinLnBrk="0" hangingPunct="1">
        <a:lnSpc>
          <a:spcPct val="150000"/>
        </a:lnSpc>
        <a:spcBef>
          <a:spcPts val="375"/>
        </a:spcBef>
        <a:spcAft>
          <a:spcPts val="500"/>
        </a:spcAft>
        <a:buFont typeface="Arial" panose="020B0604020202020204" pitchFamily="34" charset="0"/>
        <a:buChar char="•"/>
        <a:defRPr sz="1000" kern="1200">
          <a:solidFill>
            <a:schemeClr val="tx1"/>
          </a:solidFill>
          <a:latin typeface="Trebuchet MS" charset="0"/>
          <a:ea typeface="Trebuchet MS" charset="0"/>
          <a:cs typeface="Trebuchet MS" charset="0"/>
        </a:defRPr>
      </a:lvl4pPr>
      <a:lvl5pPr marL="1543050" indent="-171450" algn="l" defTabSz="685800" rtl="0" eaLnBrk="1" latinLnBrk="0" hangingPunct="1">
        <a:lnSpc>
          <a:spcPct val="150000"/>
        </a:lnSpc>
        <a:spcBef>
          <a:spcPts val="375"/>
        </a:spcBef>
        <a:spcAft>
          <a:spcPts val="500"/>
        </a:spcAft>
        <a:buFont typeface="Arial" panose="020B0604020202020204" pitchFamily="34" charset="0"/>
        <a:buChar char="•"/>
        <a:defRPr sz="1000" kern="1200">
          <a:solidFill>
            <a:schemeClr val="tx1"/>
          </a:solidFill>
          <a:latin typeface="Trebuchet MS" charset="0"/>
          <a:ea typeface="Trebuchet MS" charset="0"/>
          <a:cs typeface="Trebuchet MS"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tel 11"/>
          <p:cNvSpPr>
            <a:spLocks noGrp="1"/>
          </p:cNvSpPr>
          <p:nvPr>
            <p:ph type="ctrTitle"/>
          </p:nvPr>
        </p:nvSpPr>
        <p:spPr/>
        <p:txBody>
          <a:bodyPr>
            <a:normAutofit/>
          </a:bodyPr>
          <a:lstStyle/>
          <a:p>
            <a:r>
              <a:rPr lang="nb-NO" sz="2000" dirty="0" smtClean="0"/>
              <a:t>Nivå 0 - Førebuing </a:t>
            </a:r>
            <a:r>
              <a:rPr lang="nb-NO" sz="2000" dirty="0"/>
              <a:t>og gjennomføring </a:t>
            </a:r>
            <a:r>
              <a:rPr lang="nb-NO" sz="2000" dirty="0" smtClean="0"/>
              <a:t>av undringssamtale med </a:t>
            </a:r>
            <a:r>
              <a:rPr lang="nb-NO" sz="2000" dirty="0" err="1" smtClean="0"/>
              <a:t>føresette</a:t>
            </a:r>
            <a:endParaRPr lang="nb-NO" sz="2000" dirty="0"/>
          </a:p>
        </p:txBody>
      </p:sp>
      <p:sp>
        <p:nvSpPr>
          <p:cNvPr id="4" name="Text Placeholder 2"/>
          <p:cNvSpPr>
            <a:spLocks noGrp="1"/>
          </p:cNvSpPr>
          <p:nvPr>
            <p:ph type="body" sz="quarter" idx="14"/>
          </p:nvPr>
        </p:nvSpPr>
        <p:spPr>
          <a:xfrm>
            <a:off x="471487" y="2050991"/>
            <a:ext cx="6049963" cy="6871288"/>
          </a:xfrm>
          <a:prstGeom prst="rect">
            <a:avLst/>
          </a:prstGeom>
        </p:spPr>
        <p:txBody>
          <a:bodyPr vert="horz" lIns="91440" tIns="45720" rIns="91440" bIns="45720" rtlCol="0">
            <a:normAutofit fontScale="92500"/>
          </a:bodyPr>
          <a:lstStyle/>
          <a:p>
            <a:pPr>
              <a:lnSpc>
                <a:spcPct val="120000"/>
              </a:lnSpc>
              <a:spcAft>
                <a:spcPts val="500"/>
              </a:spcAft>
            </a:pPr>
            <a:r>
              <a:rPr lang="nn-NO" sz="900" b="1" dirty="0">
                <a:solidFill>
                  <a:srgbClr val="003050"/>
                </a:solidFill>
              </a:rPr>
              <a:t>Samtalen skal gjennomførast seinast </a:t>
            </a:r>
            <a:r>
              <a:rPr lang="nn-NO" sz="900" b="1" u="sng" dirty="0">
                <a:solidFill>
                  <a:srgbClr val="003050"/>
                </a:solidFill>
              </a:rPr>
              <a:t>fire</a:t>
            </a:r>
            <a:r>
              <a:rPr lang="nn-NO" sz="900" b="1" dirty="0">
                <a:solidFill>
                  <a:srgbClr val="003050"/>
                </a:solidFill>
              </a:rPr>
              <a:t> veker etter at du har kjent uro for </a:t>
            </a:r>
            <a:r>
              <a:rPr lang="nn-NO" sz="900" b="1" dirty="0" smtClean="0">
                <a:solidFill>
                  <a:srgbClr val="003050"/>
                </a:solidFill>
              </a:rPr>
              <a:t>barnet/eleven. </a:t>
            </a:r>
            <a:endParaRPr lang="nb-NO" sz="900" b="1" dirty="0">
              <a:solidFill>
                <a:srgbClr val="003050"/>
              </a:solidFill>
            </a:endParaRPr>
          </a:p>
          <a:p>
            <a:pPr>
              <a:lnSpc>
                <a:spcPct val="120000"/>
              </a:lnSpc>
              <a:spcBef>
                <a:spcPts val="0"/>
              </a:spcBef>
              <a:spcAft>
                <a:spcPts val="500"/>
              </a:spcAft>
            </a:pPr>
            <a:r>
              <a:rPr lang="nn-NO" sz="900" dirty="0" smtClean="0"/>
              <a:t>Undrings</a:t>
            </a:r>
            <a:r>
              <a:rPr lang="nn-NO" sz="900" dirty="0" smtClean="0"/>
              <a:t>samtalen er </a:t>
            </a:r>
            <a:r>
              <a:rPr lang="nn-NO" sz="900" dirty="0"/>
              <a:t>mellom den profesjonelle og føresette, og om det er tenleg skal barnet vera med. Samtalen tek utgangspunkt i ei uro for </a:t>
            </a:r>
            <a:r>
              <a:rPr lang="nn-NO" sz="900" dirty="0" smtClean="0"/>
              <a:t>barnet/eleven, </a:t>
            </a:r>
            <a:r>
              <a:rPr lang="nn-NO" sz="900" dirty="0"/>
              <a:t>og/eller ein observasjon som du som fagperson har gjort. Føremålet med samtalen er å dela uroa for barnet med føresette, for å starta eit samarbeid med familien. </a:t>
            </a:r>
          </a:p>
          <a:p>
            <a:pPr>
              <a:lnSpc>
                <a:spcPct val="120000"/>
              </a:lnSpc>
              <a:spcBef>
                <a:spcPts val="0"/>
              </a:spcBef>
              <a:spcAft>
                <a:spcPts val="500"/>
              </a:spcAft>
            </a:pPr>
            <a:r>
              <a:rPr lang="nn-NO" sz="900" b="1" dirty="0">
                <a:solidFill>
                  <a:srgbClr val="093857"/>
                </a:solidFill>
              </a:rPr>
              <a:t>Du skal presentera uroa du opplever til dei føresette på ein slik måte at:</a:t>
            </a:r>
            <a:endParaRPr lang="nb-NO" sz="900" b="1" dirty="0">
              <a:solidFill>
                <a:srgbClr val="093857"/>
              </a:solidFill>
            </a:endParaRPr>
          </a:p>
          <a:p>
            <a:pPr marL="171450" indent="-171450">
              <a:lnSpc>
                <a:spcPct val="120000"/>
              </a:lnSpc>
              <a:spcBef>
                <a:spcPts val="0"/>
              </a:spcBef>
              <a:spcAft>
                <a:spcPts val="500"/>
              </a:spcAft>
              <a:buFont typeface="Arial" charset="0"/>
              <a:buChar char="•"/>
            </a:pPr>
            <a:r>
              <a:rPr lang="nn-NO" sz="900" dirty="0"/>
              <a:t>dei forstår uroa du </a:t>
            </a:r>
            <a:r>
              <a:rPr lang="nn-NO" sz="900" dirty="0" smtClean="0"/>
              <a:t>formidlar</a:t>
            </a:r>
            <a:endParaRPr lang="nb-NO" sz="900" dirty="0"/>
          </a:p>
          <a:p>
            <a:pPr marL="171450" indent="-171450">
              <a:lnSpc>
                <a:spcPct val="120000"/>
              </a:lnSpc>
              <a:spcBef>
                <a:spcPts val="0"/>
              </a:spcBef>
              <a:spcAft>
                <a:spcPts val="500"/>
              </a:spcAft>
              <a:buFont typeface="Arial" charset="0"/>
              <a:buChar char="•"/>
            </a:pPr>
            <a:r>
              <a:rPr lang="nn-NO" sz="900" dirty="0"/>
              <a:t>skjønar at det er nødvendig å ha eit bevisst forhold til situasjonen </a:t>
            </a:r>
            <a:br>
              <a:rPr lang="nn-NO" sz="900" dirty="0"/>
            </a:br>
            <a:r>
              <a:rPr lang="nn-NO" sz="900" dirty="0" smtClean="0"/>
              <a:t>barnet/eleven </a:t>
            </a:r>
            <a:r>
              <a:rPr lang="nn-NO" sz="900" dirty="0"/>
              <a:t>no står oppe i</a:t>
            </a:r>
            <a:endParaRPr lang="nb-NO" sz="900" dirty="0"/>
          </a:p>
          <a:p>
            <a:pPr marL="171450" indent="-171450">
              <a:lnSpc>
                <a:spcPct val="120000"/>
              </a:lnSpc>
              <a:spcBef>
                <a:spcPts val="0"/>
              </a:spcBef>
              <a:spcAft>
                <a:spcPts val="500"/>
              </a:spcAft>
              <a:buFont typeface="Arial" charset="0"/>
              <a:buChar char="•"/>
            </a:pPr>
            <a:r>
              <a:rPr lang="nn-NO" sz="900" dirty="0"/>
              <a:t>det vert sett i gang </a:t>
            </a:r>
            <a:r>
              <a:rPr lang="nn-NO" sz="900" dirty="0" smtClean="0"/>
              <a:t>refleksjonar</a:t>
            </a:r>
            <a:endParaRPr lang="nn-NO" sz="900" dirty="0"/>
          </a:p>
          <a:p>
            <a:pPr>
              <a:lnSpc>
                <a:spcPct val="120000"/>
              </a:lnSpc>
              <a:spcAft>
                <a:spcPts val="500"/>
              </a:spcAft>
            </a:pPr>
            <a:r>
              <a:rPr lang="nn-NO" sz="900" b="1" dirty="0" smtClean="0">
                <a:solidFill>
                  <a:srgbClr val="003050"/>
                </a:solidFill>
              </a:rPr>
              <a:t>Målet </a:t>
            </a:r>
            <a:r>
              <a:rPr lang="nn-NO" sz="900" b="1" dirty="0">
                <a:solidFill>
                  <a:srgbClr val="003050"/>
                </a:solidFill>
              </a:rPr>
              <a:t>med samtalen er:</a:t>
            </a:r>
            <a:endParaRPr lang="nb-NO" sz="900" b="1" dirty="0">
              <a:solidFill>
                <a:srgbClr val="003050"/>
              </a:solidFill>
            </a:endParaRPr>
          </a:p>
          <a:p>
            <a:pPr marL="171450" lvl="0" indent="-171450">
              <a:lnSpc>
                <a:spcPct val="120000"/>
              </a:lnSpc>
              <a:spcBef>
                <a:spcPts val="0"/>
              </a:spcBef>
              <a:spcAft>
                <a:spcPts val="500"/>
              </a:spcAft>
              <a:buFont typeface="Arial" charset="0"/>
              <a:buChar char="•"/>
            </a:pPr>
            <a:r>
              <a:rPr lang="nn-NO" sz="900" dirty="0">
                <a:solidFill>
                  <a:schemeClr val="dk1"/>
                </a:solidFill>
              </a:rPr>
              <a:t>Å avklare om det er trong for hjelpetiltak rundt </a:t>
            </a:r>
            <a:r>
              <a:rPr lang="nn-NO" sz="900" dirty="0" smtClean="0">
                <a:solidFill>
                  <a:schemeClr val="dk1"/>
                </a:solidFill>
              </a:rPr>
              <a:t>barnet/eleven</a:t>
            </a:r>
            <a:endParaRPr lang="nn-NO" sz="900" dirty="0">
              <a:solidFill>
                <a:schemeClr val="dk1"/>
              </a:solidFill>
            </a:endParaRPr>
          </a:p>
          <a:p>
            <a:pPr marL="171450" lvl="0" indent="-171450">
              <a:lnSpc>
                <a:spcPct val="120000"/>
              </a:lnSpc>
              <a:spcBef>
                <a:spcPts val="0"/>
              </a:spcBef>
              <a:spcAft>
                <a:spcPts val="500"/>
              </a:spcAft>
              <a:buFont typeface="Arial" charset="0"/>
              <a:buChar char="•"/>
            </a:pPr>
            <a:r>
              <a:rPr lang="nb-NO" sz="900" dirty="0" smtClean="0">
                <a:solidFill>
                  <a:schemeClr val="dk1"/>
                </a:solidFill>
              </a:rPr>
              <a:t> </a:t>
            </a:r>
            <a:r>
              <a:rPr lang="nn-NO" sz="900" dirty="0" smtClean="0">
                <a:solidFill>
                  <a:schemeClr val="dk1"/>
                </a:solidFill>
              </a:rPr>
              <a:t>Å </a:t>
            </a:r>
            <a:r>
              <a:rPr lang="nn-NO" sz="900" dirty="0">
                <a:solidFill>
                  <a:schemeClr val="dk1"/>
                </a:solidFill>
              </a:rPr>
              <a:t>etablere eit samarbeid med føresette som kan betre situasjonen for </a:t>
            </a:r>
            <a:r>
              <a:rPr lang="nn-NO" sz="900" dirty="0" smtClean="0">
                <a:solidFill>
                  <a:schemeClr val="dk1"/>
                </a:solidFill>
              </a:rPr>
              <a:t>barnet/eleven, </a:t>
            </a:r>
            <a:r>
              <a:rPr lang="nn-NO" sz="900" dirty="0">
                <a:solidFill>
                  <a:schemeClr val="dk1"/>
                </a:solidFill>
              </a:rPr>
              <a:t>med utgangspunkt i at dei føresette alltid er ein del av løysinga. </a:t>
            </a:r>
            <a:endParaRPr lang="nn-NO" sz="900" dirty="0" smtClean="0">
              <a:solidFill>
                <a:schemeClr val="dk1"/>
              </a:solidFill>
            </a:endParaRPr>
          </a:p>
          <a:p>
            <a:pPr>
              <a:lnSpc>
                <a:spcPct val="120000"/>
              </a:lnSpc>
            </a:pPr>
            <a:r>
              <a:rPr lang="nn-NO" sz="900" b="1" dirty="0">
                <a:solidFill>
                  <a:srgbClr val="003050"/>
                </a:solidFill>
              </a:rPr>
              <a:t>Moment i førebuinga:</a:t>
            </a:r>
            <a:endParaRPr lang="nb-NO" sz="900" b="1" dirty="0">
              <a:solidFill>
                <a:srgbClr val="003050"/>
              </a:solidFill>
            </a:endParaRPr>
          </a:p>
          <a:p>
            <a:pPr lvl="0">
              <a:lnSpc>
                <a:spcPct val="120000"/>
              </a:lnSpc>
              <a:spcBef>
                <a:spcPts val="0"/>
              </a:spcBef>
              <a:buFont typeface="Arial" charset="0"/>
              <a:buChar char="•"/>
            </a:pPr>
            <a:r>
              <a:rPr lang="nn-NO" sz="900" dirty="0">
                <a:solidFill>
                  <a:schemeClr val="dk1"/>
                </a:solidFill>
              </a:rPr>
              <a:t>Kva har hendt, og kvifor er du uroa for </a:t>
            </a:r>
            <a:r>
              <a:rPr lang="nn-NO" sz="900" dirty="0" smtClean="0">
                <a:solidFill>
                  <a:schemeClr val="dk1"/>
                </a:solidFill>
              </a:rPr>
              <a:t>barnet/eleven? </a:t>
            </a:r>
            <a:endParaRPr lang="nb-NO" sz="900" dirty="0">
              <a:solidFill>
                <a:schemeClr val="dk1"/>
              </a:solidFill>
            </a:endParaRPr>
          </a:p>
          <a:p>
            <a:pPr lvl="0">
              <a:lnSpc>
                <a:spcPct val="120000"/>
              </a:lnSpc>
              <a:spcBef>
                <a:spcPts val="0"/>
              </a:spcBef>
              <a:buFont typeface="Arial" charset="0"/>
              <a:buChar char="•"/>
            </a:pPr>
            <a:r>
              <a:rPr lang="nn-NO" sz="900" dirty="0">
                <a:solidFill>
                  <a:schemeClr val="dk1"/>
                </a:solidFill>
              </a:rPr>
              <a:t>Tenk gjennom kva du ønskjer å oppnå med samtalen. </a:t>
            </a:r>
            <a:endParaRPr lang="nn-NO" sz="900" dirty="0" smtClean="0">
              <a:solidFill>
                <a:schemeClr val="dk1"/>
              </a:solidFill>
            </a:endParaRPr>
          </a:p>
          <a:p>
            <a:pPr lvl="0">
              <a:lnSpc>
                <a:spcPct val="120000"/>
              </a:lnSpc>
              <a:spcBef>
                <a:spcPts val="0"/>
              </a:spcBef>
              <a:buFont typeface="Arial" charset="0"/>
              <a:buChar char="•"/>
            </a:pPr>
            <a:r>
              <a:rPr lang="nn-NO" sz="900" dirty="0" smtClean="0">
                <a:solidFill>
                  <a:schemeClr val="dk1"/>
                </a:solidFill>
              </a:rPr>
              <a:t>Ver </a:t>
            </a:r>
            <a:r>
              <a:rPr lang="nn-NO" sz="900" dirty="0">
                <a:solidFill>
                  <a:schemeClr val="dk1"/>
                </a:solidFill>
              </a:rPr>
              <a:t>førebudd på å verta møtt med eit vidt spekter av </a:t>
            </a:r>
            <a:r>
              <a:rPr lang="nn-NO" sz="900">
                <a:solidFill>
                  <a:schemeClr val="dk1"/>
                </a:solidFill>
              </a:rPr>
              <a:t>ulike </a:t>
            </a:r>
            <a:r>
              <a:rPr lang="nn-NO" sz="900" smtClean="0">
                <a:solidFill>
                  <a:schemeClr val="dk1"/>
                </a:solidFill>
              </a:rPr>
              <a:t>reaksjonar,</a:t>
            </a:r>
            <a:r>
              <a:rPr lang="nn-NO" sz="900" dirty="0">
                <a:solidFill>
                  <a:schemeClr val="dk1"/>
                </a:solidFill>
              </a:rPr>
              <a:t/>
            </a:r>
            <a:br>
              <a:rPr lang="nn-NO" sz="900" dirty="0">
                <a:solidFill>
                  <a:schemeClr val="dk1"/>
                </a:solidFill>
              </a:rPr>
            </a:br>
            <a:r>
              <a:rPr lang="nn-NO" sz="900" dirty="0">
                <a:solidFill>
                  <a:schemeClr val="dk1"/>
                </a:solidFill>
              </a:rPr>
              <a:t>heilt frå ei lette over at temaet vert teke opp – til fornekting og sinne</a:t>
            </a:r>
            <a:r>
              <a:rPr lang="nn-NO" sz="900" dirty="0" smtClean="0">
                <a:solidFill>
                  <a:schemeClr val="dk1"/>
                </a:solidFill>
              </a:rPr>
              <a:t>.</a:t>
            </a:r>
          </a:p>
          <a:p>
            <a:pPr>
              <a:lnSpc>
                <a:spcPct val="120000"/>
              </a:lnSpc>
              <a:spcBef>
                <a:spcPts val="0"/>
              </a:spcBef>
            </a:pPr>
            <a:r>
              <a:rPr lang="nn-NO" sz="900" b="1" dirty="0">
                <a:solidFill>
                  <a:srgbClr val="003050"/>
                </a:solidFill>
              </a:rPr>
              <a:t>Rammer rundt samtalen:</a:t>
            </a:r>
            <a:endParaRPr lang="nb-NO" sz="900" b="1" dirty="0">
              <a:solidFill>
                <a:srgbClr val="003050"/>
              </a:solidFill>
            </a:endParaRPr>
          </a:p>
          <a:p>
            <a:pPr lvl="0">
              <a:lnSpc>
                <a:spcPct val="120000"/>
              </a:lnSpc>
              <a:spcBef>
                <a:spcPts val="0"/>
              </a:spcBef>
              <a:buFont typeface="Arial" charset="0"/>
              <a:buChar char="•"/>
            </a:pPr>
            <a:r>
              <a:rPr lang="nn-NO" sz="900" dirty="0">
                <a:solidFill>
                  <a:schemeClr val="dk1"/>
                </a:solidFill>
              </a:rPr>
              <a:t>Inviter i god tid. La dei føresette få informasjon om tema i forkant. </a:t>
            </a:r>
            <a:br>
              <a:rPr lang="nn-NO" sz="900" dirty="0">
                <a:solidFill>
                  <a:schemeClr val="dk1"/>
                </a:solidFill>
              </a:rPr>
            </a:br>
            <a:r>
              <a:rPr lang="nn-NO" sz="900" dirty="0">
                <a:solidFill>
                  <a:schemeClr val="dk1"/>
                </a:solidFill>
              </a:rPr>
              <a:t>Vurder i kvart enkelt tilfelle om du inviterer munnleg eller skriftleg.</a:t>
            </a:r>
            <a:endParaRPr lang="nb-NO" sz="900" dirty="0">
              <a:solidFill>
                <a:schemeClr val="dk1"/>
              </a:solidFill>
            </a:endParaRPr>
          </a:p>
          <a:p>
            <a:pPr lvl="0">
              <a:lnSpc>
                <a:spcPct val="120000"/>
              </a:lnSpc>
              <a:spcBef>
                <a:spcPts val="0"/>
              </a:spcBef>
              <a:buFont typeface="Arial" charset="0"/>
              <a:buChar char="•"/>
            </a:pPr>
            <a:r>
              <a:rPr lang="nn-NO" sz="900" dirty="0">
                <a:solidFill>
                  <a:schemeClr val="dk1"/>
                </a:solidFill>
              </a:rPr>
              <a:t>Set eit fast tidspunkt for samtalen. </a:t>
            </a:r>
          </a:p>
          <a:p>
            <a:pPr lvl="0">
              <a:lnSpc>
                <a:spcPct val="120000"/>
              </a:lnSpc>
              <a:spcBef>
                <a:spcPts val="0"/>
              </a:spcBef>
              <a:buFont typeface="Arial" charset="0"/>
              <a:buChar char="•"/>
            </a:pPr>
            <a:r>
              <a:rPr lang="nn-NO" sz="900" dirty="0">
                <a:solidFill>
                  <a:schemeClr val="dk1"/>
                </a:solidFill>
              </a:rPr>
              <a:t>Unngå møte som varer meir enn ein time. </a:t>
            </a:r>
            <a:endParaRPr lang="nb-NO" sz="900" dirty="0">
              <a:solidFill>
                <a:schemeClr val="dk1"/>
              </a:solidFill>
            </a:endParaRPr>
          </a:p>
          <a:p>
            <a:pPr lvl="0">
              <a:lnSpc>
                <a:spcPct val="120000"/>
              </a:lnSpc>
              <a:spcBef>
                <a:spcPts val="0"/>
              </a:spcBef>
              <a:buFont typeface="Arial" charset="0"/>
              <a:buChar char="•"/>
            </a:pPr>
            <a:r>
              <a:rPr lang="nn-NO" sz="900" dirty="0">
                <a:solidFill>
                  <a:schemeClr val="dk1"/>
                </a:solidFill>
              </a:rPr>
              <a:t>Avslutt samtalen dersom den ikkje fungerer, og forklar kvifor de avsluttar før tida. </a:t>
            </a:r>
            <a:br>
              <a:rPr lang="nn-NO" sz="900" dirty="0">
                <a:solidFill>
                  <a:schemeClr val="dk1"/>
                </a:solidFill>
              </a:rPr>
            </a:br>
            <a:r>
              <a:rPr lang="nn-NO" sz="900" dirty="0">
                <a:solidFill>
                  <a:schemeClr val="dk1"/>
                </a:solidFill>
              </a:rPr>
              <a:t>Avtal heller eit nytt møte. </a:t>
            </a:r>
          </a:p>
          <a:p>
            <a:pPr lvl="0">
              <a:lnSpc>
                <a:spcPct val="120000"/>
              </a:lnSpc>
              <a:spcBef>
                <a:spcPts val="0"/>
              </a:spcBef>
            </a:pPr>
            <a:endParaRPr lang="nn-NO" sz="900" dirty="0">
              <a:solidFill>
                <a:schemeClr val="dk1"/>
              </a:solidFill>
            </a:endParaRPr>
          </a:p>
          <a:p>
            <a:pPr>
              <a:lnSpc>
                <a:spcPct val="120000"/>
              </a:lnSpc>
              <a:spcBef>
                <a:spcPts val="0"/>
              </a:spcBef>
            </a:pPr>
            <a:r>
              <a:rPr lang="nn-NO" sz="900" b="1" dirty="0">
                <a:solidFill>
                  <a:srgbClr val="003050"/>
                </a:solidFill>
              </a:rPr>
              <a:t>Generelle innspel til den nødvendige samtalen</a:t>
            </a:r>
          </a:p>
          <a:p>
            <a:pPr>
              <a:lnSpc>
                <a:spcPct val="120000"/>
              </a:lnSpc>
              <a:spcBef>
                <a:spcPts val="0"/>
              </a:spcBef>
            </a:pPr>
            <a:r>
              <a:rPr lang="nn-NO" sz="900" dirty="0"/>
              <a:t>Dei føresette si oppleving av likeverd og respekt i samtalen vil vera avgjerande for det </a:t>
            </a:r>
            <a:br>
              <a:rPr lang="nn-NO" sz="900" dirty="0"/>
            </a:br>
            <a:r>
              <a:rPr lang="nn-NO" sz="900" dirty="0"/>
              <a:t>vidare samarbeidet om å få betra situasjonen for barnet.</a:t>
            </a:r>
            <a:endParaRPr lang="nb-NO" sz="900" dirty="0"/>
          </a:p>
          <a:p>
            <a:pPr>
              <a:lnSpc>
                <a:spcPct val="120000"/>
              </a:lnSpc>
              <a:spcBef>
                <a:spcPts val="0"/>
              </a:spcBef>
            </a:pPr>
            <a:r>
              <a:rPr lang="nn-NO" sz="900" dirty="0"/>
              <a:t>Ver direkte og tydeleg om det du har sett, dine opplevingar og dine undringar </a:t>
            </a:r>
            <a:br>
              <a:rPr lang="nn-NO" sz="900" dirty="0"/>
            </a:br>
            <a:r>
              <a:rPr lang="nn-NO" sz="900" dirty="0"/>
              <a:t>om kva dette kan føre til for </a:t>
            </a:r>
            <a:r>
              <a:rPr lang="nn-NO" sz="900" dirty="0" smtClean="0"/>
              <a:t>barnet/eleven. </a:t>
            </a:r>
            <a:r>
              <a:rPr lang="nn-NO" sz="900" dirty="0"/>
              <a:t>Ikkje problematiser.</a:t>
            </a:r>
            <a:endParaRPr lang="nb-NO" sz="900" dirty="0"/>
          </a:p>
          <a:p>
            <a:pPr>
              <a:lnSpc>
                <a:spcPct val="120000"/>
              </a:lnSpc>
              <a:spcBef>
                <a:spcPts val="0"/>
              </a:spcBef>
              <a:buFont typeface="Arial" charset="0"/>
              <a:buChar char="•"/>
            </a:pPr>
            <a:r>
              <a:rPr lang="nn-NO" sz="900" dirty="0"/>
              <a:t>Lytt og ver open, raus og respektfull i dialogen.</a:t>
            </a:r>
            <a:endParaRPr lang="nb-NO" sz="900" dirty="0"/>
          </a:p>
          <a:p>
            <a:pPr>
              <a:lnSpc>
                <a:spcPct val="120000"/>
              </a:lnSpc>
              <a:spcBef>
                <a:spcPts val="0"/>
              </a:spcBef>
              <a:buFont typeface="Arial" charset="0"/>
              <a:buChar char="•"/>
            </a:pPr>
            <a:r>
              <a:rPr lang="nn-NO" sz="900" dirty="0"/>
              <a:t>Ikkje diskuter/argumenter rundt observasjon og fakta. </a:t>
            </a:r>
            <a:endParaRPr lang="nb-NO" sz="900" dirty="0"/>
          </a:p>
          <a:p>
            <a:pPr>
              <a:lnSpc>
                <a:spcPct val="120000"/>
              </a:lnSpc>
              <a:spcBef>
                <a:spcPts val="0"/>
              </a:spcBef>
              <a:buFont typeface="Arial" charset="0"/>
              <a:buChar char="•"/>
            </a:pPr>
            <a:r>
              <a:rPr lang="nn-NO" sz="900" dirty="0"/>
              <a:t>Sei alltid det som er positivt. Løft fram ressursane til </a:t>
            </a:r>
            <a:r>
              <a:rPr lang="nn-NO" sz="900" dirty="0" smtClean="0"/>
              <a:t>barnet/eleven.</a:t>
            </a:r>
            <a:endParaRPr lang="nn-NO" sz="900" dirty="0">
              <a:solidFill>
                <a:schemeClr val="dk1"/>
              </a:solidFill>
            </a:endParaRPr>
          </a:p>
          <a:p>
            <a:pPr lvl="0">
              <a:lnSpc>
                <a:spcPct val="120000"/>
              </a:lnSpc>
              <a:spcBef>
                <a:spcPts val="0"/>
              </a:spcBef>
              <a:buFont typeface="Arial" charset="0"/>
              <a:buChar char="•"/>
            </a:pPr>
            <a:endParaRPr lang="nn-NO" sz="900" dirty="0">
              <a:solidFill>
                <a:schemeClr val="dk1"/>
              </a:solidFill>
            </a:endParaRPr>
          </a:p>
          <a:p>
            <a:pPr marL="171450" lvl="0" indent="-171450">
              <a:lnSpc>
                <a:spcPct val="120000"/>
              </a:lnSpc>
              <a:spcBef>
                <a:spcPts val="0"/>
              </a:spcBef>
              <a:spcAft>
                <a:spcPts val="500"/>
              </a:spcAft>
              <a:buFont typeface="Arial" charset="0"/>
              <a:buChar char="•"/>
            </a:pPr>
            <a:endParaRPr lang="en-US" sz="900" dirty="0"/>
          </a:p>
        </p:txBody>
      </p:sp>
      <p:sp>
        <p:nvSpPr>
          <p:cNvPr id="3" name="Plassholder for lysbildenummer 2"/>
          <p:cNvSpPr>
            <a:spLocks noGrp="1"/>
          </p:cNvSpPr>
          <p:nvPr>
            <p:ph type="sldNum" sz="quarter" idx="12"/>
          </p:nvPr>
        </p:nvSpPr>
        <p:spPr/>
        <p:txBody>
          <a:bodyPr/>
          <a:lstStyle/>
          <a:p>
            <a:fld id="{DEA1F9D1-67BB-5340-8EDA-DECB2854205C}" type="slidenum">
              <a:rPr lang="nb-NO" smtClean="0"/>
              <a:pPr/>
              <a:t>1</a:t>
            </a:fld>
            <a:endParaRPr lang="nb-NO" dirty="0"/>
          </a:p>
        </p:txBody>
      </p:sp>
    </p:spTree>
    <p:extLst>
      <p:ext uri="{BB962C8B-B14F-4D97-AF65-F5344CB8AC3E}">
        <p14:creationId xmlns:p14="http://schemas.microsoft.com/office/powerpoint/2010/main" val="1088614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1"/>
          <p:cNvSpPr>
            <a:spLocks noGrp="1"/>
          </p:cNvSpPr>
          <p:nvPr>
            <p:ph type="ctrTitle"/>
          </p:nvPr>
        </p:nvSpPr>
        <p:spPr/>
        <p:txBody>
          <a:bodyPr>
            <a:normAutofit/>
          </a:bodyPr>
          <a:lstStyle/>
          <a:p>
            <a:r>
              <a:rPr lang="nn-NO" sz="800" dirty="0"/>
              <a:t>Førebuing og gjennomføring av den </a:t>
            </a:r>
            <a:br>
              <a:rPr lang="nn-NO" sz="800" dirty="0"/>
            </a:br>
            <a:r>
              <a:rPr lang="nn-NO" sz="800" dirty="0"/>
              <a:t>nødvendige samtalen</a:t>
            </a:r>
            <a:endParaRPr lang="nb-NO" sz="800" dirty="0"/>
          </a:p>
        </p:txBody>
      </p:sp>
      <p:sp>
        <p:nvSpPr>
          <p:cNvPr id="6" name="Plassholder for lysbildenummer 5"/>
          <p:cNvSpPr>
            <a:spLocks noGrp="1"/>
          </p:cNvSpPr>
          <p:nvPr>
            <p:ph type="sldNum" sz="quarter" idx="12"/>
          </p:nvPr>
        </p:nvSpPr>
        <p:spPr/>
        <p:txBody>
          <a:bodyPr/>
          <a:lstStyle/>
          <a:p>
            <a:fld id="{DEA1F9D1-67BB-5340-8EDA-DECB2854205C}" type="slidenum">
              <a:rPr lang="nb-NO" smtClean="0"/>
              <a:t>2</a:t>
            </a:fld>
            <a:endParaRPr lang="nb-NO"/>
          </a:p>
        </p:txBody>
      </p:sp>
      <p:graphicFrame>
        <p:nvGraphicFramePr>
          <p:cNvPr id="4" name="Plassholder for tabell 3"/>
          <p:cNvGraphicFramePr>
            <a:graphicFrameLocks noGrp="1"/>
          </p:cNvGraphicFramePr>
          <p:nvPr>
            <p:ph type="tbl" sz="quarter" idx="4294967295"/>
            <p:extLst>
              <p:ext uri="{D42A27DB-BD31-4B8C-83A1-F6EECF244321}">
                <p14:modId xmlns:p14="http://schemas.microsoft.com/office/powerpoint/2010/main" val="455472074"/>
              </p:ext>
            </p:extLst>
          </p:nvPr>
        </p:nvGraphicFramePr>
        <p:xfrm>
          <a:off x="471487" y="2309813"/>
          <a:ext cx="5760000" cy="6352786"/>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20000"/>
                    </a:ext>
                  </a:extLst>
                </a:gridCol>
                <a:gridCol w="5436000">
                  <a:extLst>
                    <a:ext uri="{9D8B030D-6E8A-4147-A177-3AD203B41FA5}">
                      <a16:colId xmlns:a16="http://schemas.microsoft.com/office/drawing/2014/main" val="20001"/>
                    </a:ext>
                  </a:extLst>
                </a:gridCol>
              </a:tblGrid>
              <a:tr h="1537136">
                <a:tc>
                  <a:txBody>
                    <a:bodyPr/>
                    <a:lstStyle/>
                    <a:p>
                      <a:pPr marL="0" marR="0" indent="0" algn="ctr" defTabSz="685800" rtl="0" eaLnBrk="1" fontAlgn="auto" latinLnBrk="0" hangingPunct="1">
                        <a:lnSpc>
                          <a:spcPct val="120000"/>
                        </a:lnSpc>
                        <a:spcBef>
                          <a:spcPts val="0"/>
                        </a:spcBef>
                        <a:spcAft>
                          <a:spcPts val="0"/>
                        </a:spcAft>
                        <a:buClrTx/>
                        <a:buSzTx/>
                        <a:buFontTx/>
                        <a:buNone/>
                        <a:tabLst/>
                        <a:defRPr/>
                      </a:pPr>
                      <a:r>
                        <a:rPr lang="nb-NO" sz="900" b="0" kern="1200" dirty="0">
                          <a:solidFill>
                            <a:schemeClr val="bg1"/>
                          </a:solidFill>
                          <a:effectLst/>
                          <a:latin typeface="Trebuchet MS" charset="0"/>
                          <a:ea typeface="Trebuchet MS" charset="0"/>
                          <a:cs typeface="Trebuchet MS" charset="0"/>
                        </a:rPr>
                        <a:t>Innleiingsfasen:</a:t>
                      </a:r>
                    </a:p>
                  </a:txBody>
                  <a:tcPr marL="137160" marR="137160" marT="137160" marB="137160" vert="vert270" anchor="ctr">
                    <a:lnL w="12700" cap="flat" cmpd="sng" algn="ctr">
                      <a:solidFill>
                        <a:srgbClr val="093857"/>
                      </a:solidFill>
                      <a:prstDash val="solid"/>
                      <a:round/>
                      <a:headEnd type="none" w="med" len="med"/>
                      <a:tailEnd type="none" w="med" len="med"/>
                    </a:lnL>
                    <a:lnR w="12700" cap="flat" cmpd="sng" algn="ctr">
                      <a:solidFill>
                        <a:srgbClr val="093857"/>
                      </a:solidFill>
                      <a:prstDash val="solid"/>
                      <a:round/>
                      <a:headEnd type="none" w="med" len="med"/>
                      <a:tailEnd type="none" w="med" len="med"/>
                    </a:lnR>
                    <a:lnT w="12700" cap="flat" cmpd="sng" algn="ctr">
                      <a:solidFill>
                        <a:srgbClr val="093857"/>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3857"/>
                    </a:solidFill>
                  </a:tcPr>
                </a:tc>
                <a:tc>
                  <a:txBody>
                    <a:bodyPr/>
                    <a:lstStyle/>
                    <a:p>
                      <a:pPr marL="0" indent="0">
                        <a:lnSpc>
                          <a:spcPct val="120000"/>
                        </a:lnSpc>
                        <a:spcAft>
                          <a:spcPts val="500"/>
                        </a:spcAft>
                        <a:buFont typeface="Arial" charset="0"/>
                        <a:buNone/>
                      </a:pPr>
                      <a:r>
                        <a:rPr lang="nn-NO" sz="900" b="0" kern="1200" dirty="0">
                          <a:solidFill>
                            <a:schemeClr val="dk1"/>
                          </a:solidFill>
                          <a:effectLst/>
                          <a:latin typeface="Trebuchet MS" charset="0"/>
                          <a:ea typeface="Trebuchet MS" charset="0"/>
                          <a:cs typeface="Trebuchet MS" charset="0"/>
                        </a:rPr>
                        <a:t>I denne fasen skal det etablerast tillit mellom deg og dei føresette. Etter litt uformell samtale/småprat skal du presentera dei punkta som du ønskjer å drøfta. Ha fokus på det som er mest vesentleg. Lytt til dei føresette, og få deira tankar og tilbakemeldingar. Kjenner dei seg att i uroa du har? Her kan du få eit godt inntrykk av korleis </a:t>
                      </a:r>
                      <a:r>
                        <a:rPr lang="nn-NO" sz="900" b="0" kern="1200" dirty="0" smtClean="0">
                          <a:solidFill>
                            <a:schemeClr val="dk1"/>
                          </a:solidFill>
                          <a:effectLst/>
                          <a:latin typeface="Trebuchet MS" charset="0"/>
                          <a:ea typeface="Trebuchet MS" charset="0"/>
                          <a:cs typeface="Trebuchet MS" charset="0"/>
                        </a:rPr>
                        <a:t>barnet/eleven </a:t>
                      </a:r>
                      <a:r>
                        <a:rPr lang="nn-NO" sz="900" b="0" kern="1200" dirty="0">
                          <a:solidFill>
                            <a:schemeClr val="dk1"/>
                          </a:solidFill>
                          <a:effectLst/>
                          <a:latin typeface="Trebuchet MS" charset="0"/>
                          <a:ea typeface="Trebuchet MS" charset="0"/>
                          <a:cs typeface="Trebuchet MS" charset="0"/>
                        </a:rPr>
                        <a:t>har det i familien. Vis dei føresette respekt, og vis at du trur på dei som dei viktigaste støttespelarane for </a:t>
                      </a:r>
                      <a:r>
                        <a:rPr lang="nn-NO" sz="900" b="0" kern="1200" dirty="0" smtClean="0">
                          <a:solidFill>
                            <a:schemeClr val="dk1"/>
                          </a:solidFill>
                          <a:effectLst/>
                          <a:latin typeface="Trebuchet MS" charset="0"/>
                          <a:ea typeface="Trebuchet MS" charset="0"/>
                          <a:cs typeface="Trebuchet MS" charset="0"/>
                        </a:rPr>
                        <a:t>barnet/eleven. </a:t>
                      </a:r>
                      <a:endParaRPr lang="nn-NO" sz="900" b="0" kern="1200" dirty="0">
                        <a:solidFill>
                          <a:schemeClr val="dk1"/>
                        </a:solidFill>
                        <a:effectLst/>
                        <a:latin typeface="Trebuchet MS" charset="0"/>
                        <a:ea typeface="Trebuchet MS" charset="0"/>
                        <a:cs typeface="Trebuchet MS" charset="0"/>
                      </a:endParaRPr>
                    </a:p>
                    <a:p>
                      <a:pPr marL="171450" indent="-171450">
                        <a:lnSpc>
                          <a:spcPct val="120000"/>
                        </a:lnSpc>
                        <a:spcAft>
                          <a:spcPts val="500"/>
                        </a:spcAft>
                        <a:buFont typeface="Arial" charset="0"/>
                        <a:buChar char="•"/>
                      </a:pPr>
                      <a:endParaRPr lang="nn-NO" sz="900" b="0" kern="1200" dirty="0">
                        <a:solidFill>
                          <a:schemeClr val="dk1"/>
                        </a:solidFill>
                        <a:effectLst/>
                        <a:latin typeface="Trebuchet MS" charset="0"/>
                        <a:ea typeface="Trebuchet MS" charset="0"/>
                        <a:cs typeface="Trebuchet MS" charset="0"/>
                      </a:endParaRPr>
                    </a:p>
                  </a:txBody>
                  <a:tcPr marL="137160" marR="137160" marT="137160" marB="137160" anchor="b">
                    <a:lnL w="12700" cap="flat" cmpd="sng" algn="ctr">
                      <a:solidFill>
                        <a:srgbClr val="093857"/>
                      </a:solidFill>
                      <a:prstDash val="solid"/>
                      <a:round/>
                      <a:headEnd type="none" w="med" len="med"/>
                      <a:tailEnd type="none" w="med" len="med"/>
                    </a:lnL>
                    <a:lnR w="12700" cap="flat" cmpd="sng" algn="ctr">
                      <a:solidFill>
                        <a:srgbClr val="093857"/>
                      </a:solidFill>
                      <a:prstDash val="solid"/>
                      <a:round/>
                      <a:headEnd type="none" w="med" len="med"/>
                      <a:tailEnd type="none" w="med" len="med"/>
                    </a:lnR>
                    <a:lnT w="12700" cap="flat" cmpd="sng" algn="ctr">
                      <a:solidFill>
                        <a:srgbClr val="093857"/>
                      </a:solidFill>
                      <a:prstDash val="solid"/>
                      <a:round/>
                      <a:headEnd type="none" w="med" len="med"/>
                      <a:tailEnd type="none" w="med" len="med"/>
                    </a:lnT>
                    <a:lnB w="12700" cap="flat" cmpd="sng" algn="ctr">
                      <a:solidFill>
                        <a:srgbClr val="093857"/>
                      </a:solidFill>
                      <a:prstDash val="solid"/>
                      <a:round/>
                      <a:headEnd type="none" w="med" len="med"/>
                      <a:tailEnd type="none" w="med" len="med"/>
                    </a:lnB>
                    <a:noFill/>
                  </a:tcPr>
                </a:tc>
                <a:extLst>
                  <a:ext uri="{0D108BD9-81ED-4DB2-BD59-A6C34878D82A}">
                    <a16:rowId xmlns:a16="http://schemas.microsoft.com/office/drawing/2014/main" val="10000"/>
                  </a:ext>
                </a:extLst>
              </a:tr>
              <a:tr h="1537667">
                <a:tc>
                  <a:txBody>
                    <a:bodyPr/>
                    <a:lstStyle/>
                    <a:p>
                      <a:pPr algn="ctr">
                        <a:lnSpc>
                          <a:spcPct val="120000"/>
                        </a:lnSpc>
                      </a:pPr>
                      <a:r>
                        <a:rPr lang="nb-NO" sz="900" b="0" dirty="0" err="1">
                          <a:solidFill>
                            <a:schemeClr val="bg1"/>
                          </a:solidFill>
                          <a:latin typeface="Trebuchet MS" charset="0"/>
                          <a:ea typeface="Trebuchet MS" charset="0"/>
                          <a:cs typeface="Trebuchet MS" charset="0"/>
                        </a:rPr>
                        <a:t>Hovudfasen</a:t>
                      </a:r>
                      <a:r>
                        <a:rPr lang="nb-NO" sz="900" b="0" dirty="0">
                          <a:solidFill>
                            <a:schemeClr val="bg1"/>
                          </a:solidFill>
                          <a:latin typeface="Trebuchet MS" charset="0"/>
                          <a:ea typeface="Trebuchet MS" charset="0"/>
                          <a:cs typeface="Trebuchet MS" charset="0"/>
                        </a:rPr>
                        <a:t>:</a:t>
                      </a:r>
                    </a:p>
                  </a:txBody>
                  <a:tcPr marL="137160" marR="137160" marT="137160" marB="137160" vert="vert270" anchor="ctr">
                    <a:lnL w="12700" cap="flat" cmpd="sng" algn="ctr">
                      <a:solidFill>
                        <a:srgbClr val="093857"/>
                      </a:solidFill>
                      <a:prstDash val="solid"/>
                      <a:round/>
                      <a:headEnd type="none" w="med" len="med"/>
                      <a:tailEnd type="none" w="med" len="med"/>
                    </a:lnL>
                    <a:lnR w="12700" cap="flat" cmpd="sng" algn="ctr">
                      <a:solidFill>
                        <a:srgbClr val="093857"/>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3857"/>
                    </a:solidFill>
                  </a:tcPr>
                </a:tc>
                <a:tc>
                  <a:txBody>
                    <a:bodyPr/>
                    <a:lstStyle/>
                    <a:p>
                      <a:pPr marL="0" indent="0">
                        <a:lnSpc>
                          <a:spcPct val="120000"/>
                        </a:lnSpc>
                        <a:spcAft>
                          <a:spcPts val="500"/>
                        </a:spcAft>
                        <a:buFont typeface="Arial" charset="0"/>
                        <a:buNone/>
                      </a:pPr>
                      <a:r>
                        <a:rPr lang="nn-NO" sz="900" kern="1200" dirty="0">
                          <a:solidFill>
                            <a:schemeClr val="dk1"/>
                          </a:solidFill>
                          <a:effectLst/>
                          <a:latin typeface="Trebuchet MS" charset="0"/>
                          <a:ea typeface="Trebuchet MS" charset="0"/>
                          <a:cs typeface="Trebuchet MS" charset="0"/>
                        </a:rPr>
                        <a:t>I denne fasen skal du konkretisera og utdjupa grunnlaget for den uroa du har for barnet/ungdommen. Det er viktig å:</a:t>
                      </a:r>
                      <a:endParaRPr lang="nb-NO" sz="900" kern="1200" dirty="0">
                        <a:solidFill>
                          <a:schemeClr val="dk1"/>
                        </a:solidFill>
                        <a:effectLst/>
                        <a:latin typeface="Trebuchet MS" charset="0"/>
                        <a:ea typeface="Trebuchet MS" charset="0"/>
                        <a:cs typeface="Trebuchet MS" charset="0"/>
                      </a:endParaRPr>
                    </a:p>
                    <a:p>
                      <a:pPr marL="171450" lvl="0" indent="-171450">
                        <a:lnSpc>
                          <a:spcPct val="120000"/>
                        </a:lnSpc>
                        <a:spcAft>
                          <a:spcPts val="500"/>
                        </a:spcAft>
                        <a:buFont typeface="Arial" charset="0"/>
                        <a:buChar char="•"/>
                      </a:pPr>
                      <a:r>
                        <a:rPr lang="nn-NO" sz="900" kern="1200" dirty="0">
                          <a:solidFill>
                            <a:schemeClr val="dk1"/>
                          </a:solidFill>
                          <a:effectLst/>
                          <a:latin typeface="Trebuchet MS" charset="0"/>
                          <a:ea typeface="Trebuchet MS" charset="0"/>
                          <a:cs typeface="Trebuchet MS" charset="0"/>
                        </a:rPr>
                        <a:t>Balansera mellom ressursar </a:t>
                      </a:r>
                      <a:r>
                        <a:rPr lang="nn-NO" sz="900" kern="1200" dirty="0" smtClean="0">
                          <a:solidFill>
                            <a:schemeClr val="dk1"/>
                          </a:solidFill>
                          <a:effectLst/>
                          <a:latin typeface="Trebuchet MS" charset="0"/>
                          <a:ea typeface="Trebuchet MS" charset="0"/>
                          <a:cs typeface="Trebuchet MS" charset="0"/>
                        </a:rPr>
                        <a:t>barnet/eleven </a:t>
                      </a:r>
                      <a:r>
                        <a:rPr lang="nn-NO" sz="900" kern="1200" dirty="0">
                          <a:solidFill>
                            <a:schemeClr val="dk1"/>
                          </a:solidFill>
                          <a:effectLst/>
                          <a:latin typeface="Trebuchet MS" charset="0"/>
                          <a:ea typeface="Trebuchet MS" charset="0"/>
                          <a:cs typeface="Trebuchet MS" charset="0"/>
                        </a:rPr>
                        <a:t>har og den uroa du har fått. </a:t>
                      </a:r>
                      <a:endParaRPr lang="nb-NO" sz="900" kern="1200" dirty="0">
                        <a:solidFill>
                          <a:schemeClr val="dk1"/>
                        </a:solidFill>
                        <a:effectLst/>
                        <a:latin typeface="Trebuchet MS" charset="0"/>
                        <a:ea typeface="Trebuchet MS" charset="0"/>
                        <a:cs typeface="Trebuchet MS" charset="0"/>
                      </a:endParaRPr>
                    </a:p>
                    <a:p>
                      <a:pPr marL="171450" lvl="0" indent="-171450">
                        <a:lnSpc>
                          <a:spcPct val="120000"/>
                        </a:lnSpc>
                        <a:spcAft>
                          <a:spcPts val="500"/>
                        </a:spcAft>
                        <a:buFont typeface="Arial" charset="0"/>
                        <a:buChar char="•"/>
                      </a:pPr>
                      <a:r>
                        <a:rPr lang="nn-NO" sz="900" kern="1200" dirty="0">
                          <a:solidFill>
                            <a:schemeClr val="dk1"/>
                          </a:solidFill>
                          <a:effectLst/>
                          <a:latin typeface="Trebuchet MS" charset="0"/>
                          <a:ea typeface="Trebuchet MS" charset="0"/>
                          <a:cs typeface="Trebuchet MS" charset="0"/>
                        </a:rPr>
                        <a:t>Beskriv korleis du oppfattar eventuelle </a:t>
                      </a:r>
                      <a:r>
                        <a:rPr lang="nn-NO" sz="900" kern="1200" dirty="0" err="1">
                          <a:solidFill>
                            <a:schemeClr val="dk1"/>
                          </a:solidFill>
                          <a:effectLst/>
                          <a:latin typeface="Trebuchet MS" charset="0"/>
                          <a:ea typeface="Trebuchet MS" charset="0"/>
                          <a:cs typeface="Trebuchet MS" charset="0"/>
                        </a:rPr>
                        <a:t>følelsesuttrykk</a:t>
                      </a:r>
                      <a:r>
                        <a:rPr lang="nn-NO" sz="900" kern="1200" dirty="0">
                          <a:solidFill>
                            <a:schemeClr val="dk1"/>
                          </a:solidFill>
                          <a:effectLst/>
                          <a:latin typeface="Trebuchet MS" charset="0"/>
                          <a:ea typeface="Trebuchet MS" charset="0"/>
                          <a:cs typeface="Trebuchet MS" charset="0"/>
                        </a:rPr>
                        <a:t> som eit mogleg grunnlag for </a:t>
                      </a:r>
                      <a:r>
                        <a:rPr lang="nn-NO" sz="900" kern="1200" dirty="0" smtClean="0">
                          <a:solidFill>
                            <a:schemeClr val="dk1"/>
                          </a:solidFill>
                          <a:effectLst/>
                          <a:latin typeface="Trebuchet MS" charset="0"/>
                          <a:ea typeface="Trebuchet MS" charset="0"/>
                          <a:cs typeface="Trebuchet MS" charset="0"/>
                        </a:rPr>
                        <a:t>barnet/eleven </a:t>
                      </a:r>
                      <a:r>
                        <a:rPr lang="nn-NO" sz="900" kern="1200" dirty="0">
                          <a:solidFill>
                            <a:schemeClr val="dk1"/>
                          </a:solidFill>
                          <a:effectLst/>
                          <a:latin typeface="Trebuchet MS" charset="0"/>
                          <a:ea typeface="Trebuchet MS" charset="0"/>
                          <a:cs typeface="Trebuchet MS" charset="0"/>
                        </a:rPr>
                        <a:t>sin måte å vera på. </a:t>
                      </a:r>
                      <a:endParaRPr lang="nb-NO" sz="900" kern="1200" dirty="0">
                        <a:solidFill>
                          <a:schemeClr val="dk1"/>
                        </a:solidFill>
                        <a:effectLst/>
                        <a:latin typeface="Trebuchet MS" charset="0"/>
                        <a:ea typeface="Trebuchet MS" charset="0"/>
                        <a:cs typeface="Trebuchet MS" charset="0"/>
                      </a:endParaRPr>
                    </a:p>
                    <a:p>
                      <a:pPr marL="171450" lvl="0" indent="-171450">
                        <a:lnSpc>
                          <a:spcPct val="120000"/>
                        </a:lnSpc>
                        <a:spcAft>
                          <a:spcPts val="500"/>
                        </a:spcAft>
                        <a:buFont typeface="Arial" charset="0"/>
                        <a:buChar char="•"/>
                      </a:pPr>
                      <a:r>
                        <a:rPr lang="nn-NO" sz="900" kern="1200" dirty="0">
                          <a:solidFill>
                            <a:schemeClr val="dk1"/>
                          </a:solidFill>
                          <a:effectLst/>
                          <a:latin typeface="Trebuchet MS" charset="0"/>
                          <a:ea typeface="Trebuchet MS" charset="0"/>
                          <a:cs typeface="Trebuchet MS" charset="0"/>
                        </a:rPr>
                        <a:t>Gi dei føresette tid til å fortelja korleis dei oppfattar uroa du har presentert for dei. </a:t>
                      </a:r>
                    </a:p>
                    <a:p>
                      <a:pPr marL="171450" lvl="0" indent="-171450">
                        <a:lnSpc>
                          <a:spcPct val="120000"/>
                        </a:lnSpc>
                        <a:spcAft>
                          <a:spcPts val="500"/>
                        </a:spcAft>
                        <a:buFont typeface="Arial" charset="0"/>
                        <a:buChar char="•"/>
                      </a:pPr>
                      <a:endParaRPr lang="nb-NO" sz="900" kern="1200" dirty="0">
                        <a:solidFill>
                          <a:schemeClr val="dk1"/>
                        </a:solidFill>
                        <a:effectLst/>
                        <a:latin typeface="Trebuchet MS" charset="0"/>
                        <a:ea typeface="Trebuchet MS" charset="0"/>
                        <a:cs typeface="Trebuchet MS" charset="0"/>
                      </a:endParaRPr>
                    </a:p>
                  </a:txBody>
                  <a:tcPr marL="137160" marR="137160" marT="137160" marB="137160">
                    <a:lnL w="12700" cap="flat" cmpd="sng" algn="ctr">
                      <a:solidFill>
                        <a:srgbClr val="093857"/>
                      </a:solidFill>
                      <a:prstDash val="solid"/>
                      <a:round/>
                      <a:headEnd type="none" w="med" len="med"/>
                      <a:tailEnd type="none" w="med" len="med"/>
                    </a:lnL>
                    <a:lnR w="12700" cap="flat" cmpd="sng" algn="ctr">
                      <a:solidFill>
                        <a:srgbClr val="093857"/>
                      </a:solidFill>
                      <a:prstDash val="solid"/>
                      <a:round/>
                      <a:headEnd type="none" w="med" len="med"/>
                      <a:tailEnd type="none" w="med" len="med"/>
                    </a:lnR>
                    <a:lnT w="12700" cap="flat" cmpd="sng" algn="ctr">
                      <a:solidFill>
                        <a:srgbClr val="093857"/>
                      </a:solidFill>
                      <a:prstDash val="solid"/>
                      <a:round/>
                      <a:headEnd type="none" w="med" len="med"/>
                      <a:tailEnd type="none" w="med" len="med"/>
                    </a:lnT>
                    <a:lnB w="12700" cap="flat" cmpd="sng" algn="ctr">
                      <a:solidFill>
                        <a:srgbClr val="093857"/>
                      </a:solidFill>
                      <a:prstDash val="solid"/>
                      <a:round/>
                      <a:headEnd type="none" w="med" len="med"/>
                      <a:tailEnd type="none" w="med" len="med"/>
                    </a:lnB>
                    <a:noFill/>
                  </a:tcPr>
                </a:tc>
                <a:extLst>
                  <a:ext uri="{0D108BD9-81ED-4DB2-BD59-A6C34878D82A}">
                    <a16:rowId xmlns:a16="http://schemas.microsoft.com/office/drawing/2014/main" val="10001"/>
                  </a:ext>
                </a:extLst>
              </a:tr>
              <a:tr h="2628209">
                <a:tc>
                  <a:txBody>
                    <a:bodyPr/>
                    <a:lstStyle/>
                    <a:p>
                      <a:pPr algn="ctr">
                        <a:lnSpc>
                          <a:spcPct val="120000"/>
                        </a:lnSpc>
                      </a:pPr>
                      <a:r>
                        <a:rPr lang="nb-NO" sz="900" b="0" dirty="0">
                          <a:solidFill>
                            <a:schemeClr val="bg1"/>
                          </a:solidFill>
                          <a:latin typeface="Trebuchet MS" charset="0"/>
                          <a:ea typeface="Trebuchet MS" charset="0"/>
                          <a:cs typeface="Trebuchet MS" charset="0"/>
                        </a:rPr>
                        <a:t>Avslutningsfasen:</a:t>
                      </a:r>
                    </a:p>
                  </a:txBody>
                  <a:tcPr marL="137160" marR="137160" marT="137160" marB="137160" vert="vert270" anchor="ctr">
                    <a:lnL w="12700" cap="flat" cmpd="sng" algn="ctr">
                      <a:solidFill>
                        <a:srgbClr val="093857"/>
                      </a:solidFill>
                      <a:prstDash val="solid"/>
                      <a:round/>
                      <a:headEnd type="none" w="med" len="med"/>
                      <a:tailEnd type="none" w="med" len="med"/>
                    </a:lnL>
                    <a:lnR w="12700" cap="flat" cmpd="sng" algn="ctr">
                      <a:solidFill>
                        <a:srgbClr val="093857"/>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93857"/>
                      </a:solidFill>
                      <a:prstDash val="solid"/>
                      <a:round/>
                      <a:headEnd type="none" w="med" len="med"/>
                      <a:tailEnd type="none" w="med" len="med"/>
                    </a:lnB>
                    <a:solidFill>
                      <a:srgbClr val="093857"/>
                    </a:solidFill>
                  </a:tcPr>
                </a:tc>
                <a:tc>
                  <a:txBody>
                    <a:bodyPr/>
                    <a:lstStyle/>
                    <a:p>
                      <a:pPr>
                        <a:lnSpc>
                          <a:spcPct val="120000"/>
                        </a:lnSpc>
                        <a:spcAft>
                          <a:spcPts val="500"/>
                        </a:spcAft>
                      </a:pPr>
                      <a:r>
                        <a:rPr lang="nn-NO" sz="900" kern="1200" dirty="0">
                          <a:solidFill>
                            <a:schemeClr val="dk1"/>
                          </a:solidFill>
                          <a:effectLst/>
                          <a:latin typeface="Trebuchet MS" charset="0"/>
                          <a:ea typeface="Trebuchet MS" charset="0"/>
                          <a:cs typeface="Trebuchet MS" charset="0"/>
                        </a:rPr>
                        <a:t>Det er viktig å avslutta samtalen på ein god måte. Her sikrar du at dei føresette kjenner seg høyrt og forstått, og at de har ei felles forståing av situasjonen og kva som skal gjerast vidare. Ei god avslutning er også viktig i samtalar der du ikkje oppnår semje med føresette. </a:t>
                      </a:r>
                    </a:p>
                    <a:p>
                      <a:pPr>
                        <a:lnSpc>
                          <a:spcPct val="120000"/>
                        </a:lnSpc>
                        <a:spcAft>
                          <a:spcPts val="500"/>
                        </a:spcAft>
                      </a:pPr>
                      <a:endParaRPr lang="nb-NO" sz="900" kern="1200" dirty="0">
                        <a:solidFill>
                          <a:schemeClr val="dk1"/>
                        </a:solidFill>
                        <a:effectLst/>
                        <a:latin typeface="Trebuchet MS" charset="0"/>
                        <a:ea typeface="Trebuchet MS" charset="0"/>
                        <a:cs typeface="Trebuchet MS" charset="0"/>
                      </a:endParaRPr>
                    </a:p>
                    <a:p>
                      <a:pPr>
                        <a:lnSpc>
                          <a:spcPct val="120000"/>
                        </a:lnSpc>
                        <a:spcAft>
                          <a:spcPts val="500"/>
                        </a:spcAft>
                      </a:pPr>
                      <a:r>
                        <a:rPr lang="nn-NO" sz="900" b="1" kern="1200" dirty="0">
                          <a:solidFill>
                            <a:srgbClr val="003050"/>
                          </a:solidFill>
                          <a:effectLst/>
                          <a:latin typeface="Trebuchet MS" charset="0"/>
                          <a:ea typeface="Trebuchet MS" charset="0"/>
                          <a:cs typeface="Trebuchet MS" charset="0"/>
                        </a:rPr>
                        <a:t>Lag eit oppsummeringsnotat som viser kva som skal gjerast vidare: </a:t>
                      </a:r>
                      <a:endParaRPr lang="nb-NO" sz="900" b="1" kern="1200" dirty="0">
                        <a:solidFill>
                          <a:srgbClr val="003050"/>
                        </a:solidFill>
                        <a:effectLst/>
                        <a:latin typeface="Trebuchet MS" charset="0"/>
                        <a:ea typeface="Trebuchet MS" charset="0"/>
                        <a:cs typeface="Trebuchet MS" charset="0"/>
                      </a:endParaRPr>
                    </a:p>
                    <a:p>
                      <a:pPr marL="171450" lvl="0" indent="-171450">
                        <a:lnSpc>
                          <a:spcPct val="120000"/>
                        </a:lnSpc>
                        <a:spcAft>
                          <a:spcPts val="500"/>
                        </a:spcAft>
                        <a:buFont typeface="Arial" charset="0"/>
                        <a:buChar char="•"/>
                      </a:pPr>
                      <a:r>
                        <a:rPr lang="nn-NO" sz="900" kern="1200" dirty="0">
                          <a:solidFill>
                            <a:schemeClr val="dk1"/>
                          </a:solidFill>
                          <a:effectLst/>
                          <a:latin typeface="Trebuchet MS" charset="0"/>
                          <a:ea typeface="Trebuchet MS" charset="0"/>
                          <a:cs typeface="Trebuchet MS" charset="0"/>
                        </a:rPr>
                        <a:t>Kva hjelpetiltak skal gjennomførast?</a:t>
                      </a:r>
                      <a:endParaRPr lang="nb-NO" sz="900" kern="1200" dirty="0">
                        <a:solidFill>
                          <a:schemeClr val="dk1"/>
                        </a:solidFill>
                        <a:effectLst/>
                        <a:latin typeface="Trebuchet MS" charset="0"/>
                        <a:ea typeface="Trebuchet MS" charset="0"/>
                        <a:cs typeface="Trebuchet MS" charset="0"/>
                      </a:endParaRPr>
                    </a:p>
                    <a:p>
                      <a:pPr marL="171450" lvl="0" indent="-171450">
                        <a:lnSpc>
                          <a:spcPct val="120000"/>
                        </a:lnSpc>
                        <a:spcAft>
                          <a:spcPts val="500"/>
                        </a:spcAft>
                        <a:buFont typeface="Arial" charset="0"/>
                        <a:buChar char="•"/>
                      </a:pPr>
                      <a:r>
                        <a:rPr lang="nn-NO" sz="900" kern="1200" dirty="0">
                          <a:solidFill>
                            <a:schemeClr val="dk1"/>
                          </a:solidFill>
                          <a:effectLst/>
                          <a:latin typeface="Trebuchet MS" charset="0"/>
                          <a:ea typeface="Trebuchet MS" charset="0"/>
                          <a:cs typeface="Trebuchet MS" charset="0"/>
                        </a:rPr>
                        <a:t>Tidsfrist for tiltaka.</a:t>
                      </a:r>
                      <a:endParaRPr lang="nb-NO" sz="900" kern="1200" dirty="0">
                        <a:solidFill>
                          <a:schemeClr val="dk1"/>
                        </a:solidFill>
                        <a:effectLst/>
                        <a:latin typeface="Trebuchet MS" charset="0"/>
                        <a:ea typeface="Trebuchet MS" charset="0"/>
                        <a:cs typeface="Trebuchet MS" charset="0"/>
                      </a:endParaRPr>
                    </a:p>
                    <a:p>
                      <a:pPr marL="171450" lvl="0" indent="-171450">
                        <a:lnSpc>
                          <a:spcPct val="120000"/>
                        </a:lnSpc>
                        <a:spcAft>
                          <a:spcPts val="500"/>
                        </a:spcAft>
                        <a:buFont typeface="Arial" charset="0"/>
                        <a:buChar char="•"/>
                      </a:pPr>
                      <a:r>
                        <a:rPr lang="nn-NO" sz="900" kern="1200" dirty="0">
                          <a:solidFill>
                            <a:schemeClr val="dk1"/>
                          </a:solidFill>
                          <a:effectLst/>
                          <a:latin typeface="Trebuchet MS" charset="0"/>
                          <a:ea typeface="Trebuchet MS" charset="0"/>
                          <a:cs typeface="Trebuchet MS" charset="0"/>
                        </a:rPr>
                        <a:t>Kven er ansvarleg for kvart enkelt tiltak? </a:t>
                      </a:r>
                      <a:br>
                        <a:rPr lang="nn-NO" sz="900" kern="1200" dirty="0">
                          <a:solidFill>
                            <a:schemeClr val="dk1"/>
                          </a:solidFill>
                          <a:effectLst/>
                          <a:latin typeface="Trebuchet MS" charset="0"/>
                          <a:ea typeface="Trebuchet MS" charset="0"/>
                          <a:cs typeface="Trebuchet MS" charset="0"/>
                        </a:rPr>
                      </a:br>
                      <a:r>
                        <a:rPr lang="nn-NO" sz="900" kern="1200" dirty="0">
                          <a:solidFill>
                            <a:schemeClr val="dk1"/>
                          </a:solidFill>
                          <a:effectLst/>
                          <a:latin typeface="Trebuchet MS" charset="0"/>
                          <a:ea typeface="Trebuchet MS" charset="0"/>
                          <a:cs typeface="Trebuchet MS" charset="0"/>
                        </a:rPr>
                        <a:t>(Hugs at føresette også kan ha oppgåver dei skal gjennomføra). </a:t>
                      </a:r>
                      <a:endParaRPr lang="nb-NO" sz="900" kern="1200" dirty="0">
                        <a:solidFill>
                          <a:schemeClr val="dk1"/>
                        </a:solidFill>
                        <a:effectLst/>
                        <a:latin typeface="Trebuchet MS" charset="0"/>
                        <a:ea typeface="Trebuchet MS" charset="0"/>
                        <a:cs typeface="Trebuchet MS" charset="0"/>
                      </a:endParaRPr>
                    </a:p>
                    <a:p>
                      <a:pPr marL="171450" lvl="0" indent="-171450">
                        <a:lnSpc>
                          <a:spcPct val="120000"/>
                        </a:lnSpc>
                        <a:spcAft>
                          <a:spcPts val="500"/>
                        </a:spcAft>
                        <a:buFont typeface="Arial" charset="0"/>
                        <a:buChar char="•"/>
                      </a:pPr>
                      <a:r>
                        <a:rPr lang="nn-NO" sz="900" kern="1200" dirty="0">
                          <a:solidFill>
                            <a:schemeClr val="dk1"/>
                          </a:solidFill>
                          <a:effectLst/>
                          <a:latin typeface="Trebuchet MS" charset="0"/>
                          <a:ea typeface="Trebuchet MS" charset="0"/>
                          <a:cs typeface="Trebuchet MS" charset="0"/>
                        </a:rPr>
                        <a:t>Avtal nytt møte.</a:t>
                      </a:r>
                      <a:endParaRPr lang="nb-NO" sz="900" kern="1200" dirty="0">
                        <a:solidFill>
                          <a:schemeClr val="dk1"/>
                        </a:solidFill>
                        <a:effectLst/>
                        <a:latin typeface="Trebuchet MS" charset="0"/>
                        <a:ea typeface="Trebuchet MS" charset="0"/>
                        <a:cs typeface="Trebuchet MS" charset="0"/>
                      </a:endParaRPr>
                    </a:p>
                    <a:p>
                      <a:pPr marL="171450" lvl="0" indent="-171450">
                        <a:lnSpc>
                          <a:spcPct val="120000"/>
                        </a:lnSpc>
                        <a:spcAft>
                          <a:spcPts val="500"/>
                        </a:spcAft>
                        <a:buFont typeface="Arial" charset="0"/>
                        <a:buChar char="•"/>
                      </a:pPr>
                      <a:r>
                        <a:rPr lang="nn-NO" sz="900" kern="1200" dirty="0">
                          <a:solidFill>
                            <a:schemeClr val="dk1"/>
                          </a:solidFill>
                          <a:effectLst/>
                          <a:latin typeface="Trebuchet MS" charset="0"/>
                          <a:ea typeface="Trebuchet MS" charset="0"/>
                          <a:cs typeface="Trebuchet MS" charset="0"/>
                        </a:rPr>
                        <a:t>Dersom </a:t>
                      </a:r>
                      <a:r>
                        <a:rPr lang="nn-NO" sz="900" kern="1200" dirty="0" smtClean="0">
                          <a:solidFill>
                            <a:schemeClr val="dk1"/>
                          </a:solidFill>
                          <a:effectLst/>
                          <a:latin typeface="Trebuchet MS" charset="0"/>
                          <a:ea typeface="Trebuchet MS" charset="0"/>
                          <a:cs typeface="Trebuchet MS" charset="0"/>
                        </a:rPr>
                        <a:t>barnet/eleven </a:t>
                      </a:r>
                      <a:r>
                        <a:rPr lang="nn-NO" sz="900" kern="1200" dirty="0">
                          <a:solidFill>
                            <a:schemeClr val="dk1"/>
                          </a:solidFill>
                          <a:effectLst/>
                          <a:latin typeface="Trebuchet MS" charset="0"/>
                          <a:ea typeface="Trebuchet MS" charset="0"/>
                          <a:cs typeface="Trebuchet MS" charset="0"/>
                        </a:rPr>
                        <a:t>ikkje er med i møtet, avtal korleis og når </a:t>
                      </a:r>
                      <a:r>
                        <a:rPr lang="nn-NO" sz="900" kern="1200" dirty="0" smtClean="0">
                          <a:solidFill>
                            <a:schemeClr val="dk1"/>
                          </a:solidFill>
                          <a:effectLst/>
                          <a:latin typeface="Trebuchet MS" charset="0"/>
                          <a:ea typeface="Trebuchet MS" charset="0"/>
                          <a:cs typeface="Trebuchet MS" charset="0"/>
                        </a:rPr>
                        <a:t>barnet/eleven </a:t>
                      </a:r>
                      <a:r>
                        <a:rPr lang="nn-NO" sz="900" kern="1200" dirty="0">
                          <a:solidFill>
                            <a:schemeClr val="dk1"/>
                          </a:solidFill>
                          <a:effectLst/>
                          <a:latin typeface="Trebuchet MS" charset="0"/>
                          <a:ea typeface="Trebuchet MS" charset="0"/>
                          <a:cs typeface="Trebuchet MS" charset="0"/>
                        </a:rPr>
                        <a:t>skal informerast – og kven som skal gjera det</a:t>
                      </a:r>
                      <a:r>
                        <a:rPr lang="nn-NO" sz="900" kern="1200" dirty="0" smtClean="0">
                          <a:solidFill>
                            <a:schemeClr val="dk1"/>
                          </a:solidFill>
                          <a:effectLst/>
                          <a:latin typeface="Trebuchet MS" charset="0"/>
                          <a:ea typeface="Trebuchet MS" charset="0"/>
                          <a:cs typeface="Trebuchet MS" charset="0"/>
                        </a:rPr>
                        <a:t>.</a:t>
                      </a:r>
                    </a:p>
                    <a:p>
                      <a:pPr marL="171450" lvl="0" indent="-171450">
                        <a:lnSpc>
                          <a:spcPct val="120000"/>
                        </a:lnSpc>
                        <a:spcAft>
                          <a:spcPts val="500"/>
                        </a:spcAft>
                        <a:buFont typeface="Arial" charset="0"/>
                        <a:buChar char="•"/>
                      </a:pPr>
                      <a:r>
                        <a:rPr lang="nn-NO" sz="900" kern="1200" dirty="0" smtClean="0">
                          <a:solidFill>
                            <a:schemeClr val="dk1"/>
                          </a:solidFill>
                          <a:effectLst/>
                          <a:latin typeface="Trebuchet MS" charset="0"/>
                          <a:ea typeface="Trebuchet MS" charset="0"/>
                          <a:cs typeface="Trebuchet MS" charset="0"/>
                        </a:rPr>
                        <a:t>Arkiver innkalling og referat i</a:t>
                      </a:r>
                      <a:r>
                        <a:rPr lang="nn-NO" sz="900" kern="1200" baseline="0" dirty="0" smtClean="0">
                          <a:solidFill>
                            <a:schemeClr val="dk1"/>
                          </a:solidFill>
                          <a:effectLst/>
                          <a:latin typeface="Trebuchet MS" charset="0"/>
                          <a:ea typeface="Trebuchet MS" charset="0"/>
                          <a:cs typeface="Trebuchet MS" charset="0"/>
                        </a:rPr>
                        <a:t> barnet/eleven si mappe.</a:t>
                      </a:r>
                      <a:endParaRPr lang="nn-NO" sz="900" kern="1200" dirty="0">
                        <a:solidFill>
                          <a:schemeClr val="dk1"/>
                        </a:solidFill>
                        <a:effectLst/>
                        <a:latin typeface="Trebuchet MS" charset="0"/>
                        <a:ea typeface="Trebuchet MS" charset="0"/>
                        <a:cs typeface="Trebuchet MS" charset="0"/>
                      </a:endParaRPr>
                    </a:p>
                    <a:p>
                      <a:pPr marL="171450" lvl="0" indent="-171450">
                        <a:lnSpc>
                          <a:spcPct val="120000"/>
                        </a:lnSpc>
                        <a:spcAft>
                          <a:spcPts val="500"/>
                        </a:spcAft>
                        <a:buFont typeface="Arial" charset="0"/>
                        <a:buChar char="•"/>
                      </a:pPr>
                      <a:endParaRPr lang="nb-NO" sz="900" kern="1200" dirty="0">
                        <a:solidFill>
                          <a:schemeClr val="dk1"/>
                        </a:solidFill>
                        <a:effectLst/>
                        <a:latin typeface="Trebuchet MS" charset="0"/>
                        <a:ea typeface="Trebuchet MS" charset="0"/>
                        <a:cs typeface="Trebuchet MS" charset="0"/>
                      </a:endParaRPr>
                    </a:p>
                  </a:txBody>
                  <a:tcPr marL="137160" marR="137160" marT="137160" marB="137160">
                    <a:lnL w="12700" cap="flat" cmpd="sng" algn="ctr">
                      <a:solidFill>
                        <a:srgbClr val="093857"/>
                      </a:solidFill>
                      <a:prstDash val="solid"/>
                      <a:round/>
                      <a:headEnd type="none" w="med" len="med"/>
                      <a:tailEnd type="none" w="med" len="med"/>
                    </a:lnL>
                    <a:lnR w="12700" cap="flat" cmpd="sng" algn="ctr">
                      <a:solidFill>
                        <a:srgbClr val="093857"/>
                      </a:solidFill>
                      <a:prstDash val="solid"/>
                      <a:round/>
                      <a:headEnd type="none" w="med" len="med"/>
                      <a:tailEnd type="none" w="med" len="med"/>
                    </a:lnR>
                    <a:lnT w="12700" cap="flat" cmpd="sng" algn="ctr">
                      <a:solidFill>
                        <a:srgbClr val="093857"/>
                      </a:solidFill>
                      <a:prstDash val="solid"/>
                      <a:round/>
                      <a:headEnd type="none" w="med" len="med"/>
                      <a:tailEnd type="none" w="med" len="med"/>
                    </a:lnT>
                    <a:lnB w="12700" cap="flat" cmpd="sng" algn="ctr">
                      <a:solidFill>
                        <a:srgbClr val="093857"/>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42272581"/>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sjon1" id="{E3511121-31BD-7A4A-9581-9D478FFE4344}" vid="{7B8E1094-120D-E541-8A36-826EA77A7E5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BTI Maloppsett</Template>
  <TotalTime>14805</TotalTime>
  <Words>372</Words>
  <Application>Microsoft Office PowerPoint</Application>
  <PresentationFormat>A4 (210 x 297 mm)</PresentationFormat>
  <Paragraphs>47</Paragraphs>
  <Slides>2</Slides>
  <Notes>1</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2</vt:i4>
      </vt:variant>
    </vt:vector>
  </HeadingPairs>
  <TitlesOfParts>
    <vt:vector size="8" baseType="lpstr">
      <vt:lpstr>Arial</vt:lpstr>
      <vt:lpstr>Calibri</vt:lpstr>
      <vt:lpstr>Menlo</vt:lpstr>
      <vt:lpstr>Trebuchet MS</vt:lpstr>
      <vt:lpstr>Tw Cen MT</vt:lpstr>
      <vt:lpstr>Office-tema</vt:lpstr>
      <vt:lpstr>Nivå 0 - Førebuing og gjennomføring av undringssamtale med føresette</vt:lpstr>
      <vt:lpstr>Førebuing og gjennomføring av den  nødvendige samtalen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Førebuing og gjennomføring av den nødvendige samtalen</dc:title>
  <dc:creator>Steinar Hårde</dc:creator>
  <cp:lastModifiedBy>Staupe, Gunnhild</cp:lastModifiedBy>
  <cp:revision>39</cp:revision>
  <cp:lastPrinted>2018-01-19T12:27:23Z</cp:lastPrinted>
  <dcterms:created xsi:type="dcterms:W3CDTF">2017-10-20T12:15:07Z</dcterms:created>
  <dcterms:modified xsi:type="dcterms:W3CDTF">2020-01-14T21:14:14Z</dcterms:modified>
</cp:coreProperties>
</file>